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2"/>
  </p:notesMasterIdLst>
  <p:sldIdLst>
    <p:sldId id="256" r:id="rId2"/>
    <p:sldId id="257" r:id="rId3"/>
    <p:sldId id="258" r:id="rId4"/>
    <p:sldId id="345" r:id="rId5"/>
    <p:sldId id="259" r:id="rId6"/>
    <p:sldId id="260" r:id="rId7"/>
    <p:sldId id="262" r:id="rId8"/>
    <p:sldId id="261" r:id="rId9"/>
    <p:sldId id="264" r:id="rId10"/>
    <p:sldId id="263" r:id="rId11"/>
    <p:sldId id="265" r:id="rId12"/>
    <p:sldId id="267" r:id="rId13"/>
    <p:sldId id="266" r:id="rId14"/>
    <p:sldId id="268" r:id="rId15"/>
    <p:sldId id="269" r:id="rId16"/>
    <p:sldId id="271" r:id="rId17"/>
    <p:sldId id="270" r:id="rId18"/>
    <p:sldId id="273" r:id="rId19"/>
    <p:sldId id="272" r:id="rId20"/>
    <p:sldId id="274" r:id="rId21"/>
    <p:sldId id="275" r:id="rId22"/>
    <p:sldId id="344" r:id="rId23"/>
    <p:sldId id="276" r:id="rId24"/>
    <p:sldId id="277" r:id="rId25"/>
    <p:sldId id="278" r:id="rId26"/>
    <p:sldId id="279" r:id="rId27"/>
    <p:sldId id="280" r:id="rId28"/>
    <p:sldId id="281" r:id="rId29"/>
    <p:sldId id="282" r:id="rId30"/>
    <p:sldId id="283" r:id="rId31"/>
    <p:sldId id="284" r:id="rId32"/>
    <p:sldId id="285" r:id="rId33"/>
    <p:sldId id="287" r:id="rId34"/>
    <p:sldId id="288" r:id="rId35"/>
    <p:sldId id="286" r:id="rId36"/>
    <p:sldId id="343" r:id="rId37"/>
    <p:sldId id="289" r:id="rId38"/>
    <p:sldId id="291" r:id="rId39"/>
    <p:sldId id="292" r:id="rId40"/>
    <p:sldId id="290" r:id="rId41"/>
    <p:sldId id="293" r:id="rId42"/>
    <p:sldId id="294" r:id="rId43"/>
    <p:sldId id="342" r:id="rId44"/>
    <p:sldId id="295" r:id="rId45"/>
    <p:sldId id="341" r:id="rId46"/>
    <p:sldId id="307" r:id="rId47"/>
    <p:sldId id="296" r:id="rId48"/>
    <p:sldId id="297" r:id="rId49"/>
    <p:sldId id="298" r:id="rId50"/>
    <p:sldId id="299" r:id="rId51"/>
    <p:sldId id="300" r:id="rId52"/>
    <p:sldId id="301" r:id="rId53"/>
    <p:sldId id="302" r:id="rId54"/>
    <p:sldId id="303" r:id="rId55"/>
    <p:sldId id="304" r:id="rId56"/>
    <p:sldId id="305" r:id="rId57"/>
    <p:sldId id="306" r:id="rId58"/>
    <p:sldId id="340"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6" r:id="rId91"/>
  </p:sldIdLst>
  <p:sldSz cx="12192000" cy="6858000"/>
  <p:notesSz cx="6858000" cy="9144000"/>
  <p:embeddedFontLst>
    <p:embeddedFont>
      <p:font typeface="Calibri" panose="020F0502020204030204" pitchFamily="34" charset="0"/>
      <p:regular r:id="rId93"/>
      <p:bold r:id="rId94"/>
      <p:italic r:id="rId95"/>
      <p:boldItalic r:id="rId96"/>
    </p:embeddedFont>
    <p:embeddedFont>
      <p:font typeface="Bell MT" panose="02020503060305020303" pitchFamily="18" charset="0"/>
      <p:regular r:id="rId97"/>
      <p:bold r:id="rId98"/>
      <p:italic r:id="rId99"/>
    </p:embeddedFont>
    <p:embeddedFont>
      <p:font typeface="Georgia" panose="02040502050405020303" pitchFamily="18" charset="0"/>
      <p:regular r:id="rId100"/>
      <p:bold r:id="rId101"/>
      <p:italic r:id="rId102"/>
      <p:boldItalic r:id="rId103"/>
    </p:embeddedFont>
    <p:embeddedFont>
      <p:font typeface="Century Gothic" panose="020B0502020202020204" pitchFamily="3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70" d="100"/>
          <a:sy n="70" d="100"/>
        </p:scale>
        <p:origin x="-63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font" Target="fonts/font15.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0.fntdata"/><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1.fntdata"/><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font" Target="fonts/font4.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06747630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e de titre" type="title">
  <p:cSld name="TITLE">
    <p:spTree>
      <p:nvGrpSpPr>
        <p:cNvPr id="1" name="Shape 14"/>
        <p:cNvGrpSpPr/>
        <p:nvPr/>
      </p:nvGrpSpPr>
      <p:grpSpPr>
        <a:xfrm>
          <a:off x="0" y="0"/>
          <a:ext cx="0" cy="0"/>
          <a:chOff x="0" y="0"/>
          <a:chExt cx="0" cy="0"/>
        </a:xfrm>
      </p:grpSpPr>
      <p:sp>
        <p:nvSpPr>
          <p:cNvPr id="15" name="Google Shape;15;p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262626"/>
              </a:buClr>
              <a:buSzPts val="8000"/>
              <a:buFont typeface="Calibri"/>
              <a:buNone/>
              <a:defRPr sz="800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lstStyle>
            <a:lvl1pPr marR="0" lvl="0" algn="l" rtl="0">
              <a:lnSpc>
                <a:spcPct val="90000"/>
              </a:lnSpc>
              <a:spcBef>
                <a:spcPts val="1200"/>
              </a:spcBef>
              <a:spcAft>
                <a:spcPts val="0"/>
              </a:spcAft>
              <a:buClr>
                <a:schemeClr val="accent1"/>
              </a:buClr>
              <a:buSzPts val="2400"/>
              <a:buFont typeface="Calibri"/>
              <a:buNone/>
              <a:defRPr sz="2400" b="0" i="0" u="none" strike="noStrike" cap="none">
                <a:solidFill>
                  <a:schemeClr val="dk2"/>
                </a:solidFill>
                <a:latin typeface="Calibri"/>
                <a:ea typeface="Calibri"/>
                <a:cs typeface="Calibri"/>
                <a:sym typeface="Calibri"/>
              </a:defRPr>
            </a:lvl1pPr>
            <a:lvl2pPr marR="0" lvl="1" algn="ctr" rtl="0">
              <a:lnSpc>
                <a:spcPct val="90000"/>
              </a:lnSpc>
              <a:spcBef>
                <a:spcPts val="2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2pPr>
            <a:lvl3pPr marR="0" lvl="2" algn="ctr"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ctr"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ctr"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19" name="Google Shape;19;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cxnSp>
        <p:nvCxnSpPr>
          <p:cNvPr id="22" name="Google Shape;22;p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re et texte vertical" type="vertTx">
  <p:cSld name="VERTICAL_TEXT">
    <p:spTree>
      <p:nvGrpSpPr>
        <p:cNvPr id="1" name="Shape 83"/>
        <p:cNvGrpSpPr/>
        <p:nvPr/>
      </p:nvGrpSpPr>
      <p:grpSpPr>
        <a:xfrm>
          <a:off x="0" y="0"/>
          <a:ext cx="0" cy="0"/>
          <a:chOff x="0" y="0"/>
          <a:chExt cx="0" cy="0"/>
        </a:xfrm>
      </p:grpSpPr>
      <p:sp>
        <p:nvSpPr>
          <p:cNvPr id="84" name="Google Shape;84;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5" name="Google Shape;85;p11"/>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86" name="Google Shape;86;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Google Shape;87;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8" name="Google Shape;88;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re vertical et texte" type="vertTitleAndTx">
  <p:cSld name="VERTICAL_TITLE_AND_VERTICAL_TEXT">
    <p:spTree>
      <p:nvGrpSpPr>
        <p:cNvPr id="1" name="Shape 89"/>
        <p:cNvGrpSpPr/>
        <p:nvPr/>
      </p:nvGrpSpPr>
      <p:grpSpPr>
        <a:xfrm>
          <a:off x="0" y="0"/>
          <a:ext cx="0" cy="0"/>
          <a:chOff x="0" y="0"/>
          <a:chExt cx="0" cy="0"/>
        </a:xfrm>
      </p:grpSpPr>
      <p:sp>
        <p:nvSpPr>
          <p:cNvPr id="90" name="Google Shape;90;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2"/>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3" name="Google Shape;93;p12"/>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94" name="Google Shape;94;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5" name="Google Shape;95;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6" name="Google Shape;96;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re et contenu" type="obj">
  <p:cSld name="OBJECT">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3"/>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26" name="Google Shape;26;p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re de section" type="secHead">
  <p:cSld name="SECTION_HEADER">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262626"/>
              </a:buClr>
              <a:buSzPts val="8000"/>
              <a:buFont typeface="Calibri"/>
              <a:buNone/>
              <a:defRPr sz="8000" b="0" i="0" u="none" strike="noStrike" cap="none">
                <a:solidFill>
                  <a:srgbClr val="262626"/>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4"/>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200"/>
              </a:spcBef>
              <a:spcAft>
                <a:spcPts val="0"/>
              </a:spcAft>
              <a:buClr>
                <a:schemeClr val="accent1"/>
              </a:buClr>
              <a:buSzPts val="2400"/>
              <a:buFont typeface="Calibri"/>
              <a:buNone/>
              <a:defRPr sz="24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800"/>
              <a:buFont typeface="Calibri"/>
              <a:buNone/>
              <a:defRPr sz="18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accent1"/>
              </a:buClr>
              <a:buSzPts val="1600"/>
              <a:buFont typeface="Calibri"/>
              <a:buNone/>
              <a:defRPr sz="16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400"/>
              </a:spcBef>
              <a:spcAft>
                <a:spcPts val="400"/>
              </a:spcAft>
              <a:buClr>
                <a:schemeClr val="accent1"/>
              </a:buClr>
              <a:buSzPts val="1400"/>
              <a:buFont typeface="Calibri"/>
              <a:buNone/>
              <a:defRPr sz="1400" b="0" i="0" u="none" strike="noStrike" cap="none">
                <a:solidFill>
                  <a:srgbClr val="888888"/>
                </a:solidFill>
                <a:latin typeface="Calibri"/>
                <a:ea typeface="Calibri"/>
                <a:cs typeface="Calibri"/>
                <a:sym typeface="Calibri"/>
              </a:defRPr>
            </a:lvl9pPr>
          </a:lstStyle>
          <a:p>
            <a:endParaRPr/>
          </a:p>
        </p:txBody>
      </p:sp>
      <p:sp>
        <p:nvSpPr>
          <p:cNvPr id="34" name="Google Shape;34;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cxnSp>
        <p:nvCxnSpPr>
          <p:cNvPr id="37" name="Google Shape;37;p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eux contenus" type="twoObj">
  <p:cSld name="TWO_OBJECT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5"/>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41" name="Google Shape;41;p5"/>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42" name="Google Shape;42;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ison" type="twoTxTwoObj">
  <p:cSld name="TWO_OBJECTS_WITH_TEXT">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7" name="Google Shape;47;p6"/>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2000"/>
              <a:buFont typeface="Calibri"/>
              <a:buNone/>
              <a:defRPr sz="20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accent1"/>
              </a:buClr>
              <a:buSzPts val="1800"/>
              <a:buFont typeface="Calibri"/>
              <a:buNone/>
              <a:defRPr sz="18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400"/>
              </a:spcBef>
              <a:spcAft>
                <a:spcPts val="40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9pPr>
          </a:lstStyle>
          <a:p>
            <a:endParaRPr/>
          </a:p>
        </p:txBody>
      </p:sp>
      <p:sp>
        <p:nvSpPr>
          <p:cNvPr id="48" name="Google Shape;48;p6"/>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49" name="Google Shape;49;p6"/>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200"/>
              </a:spcBef>
              <a:spcAft>
                <a:spcPts val="0"/>
              </a:spcAft>
              <a:buClr>
                <a:schemeClr val="accent1"/>
              </a:buClr>
              <a:buSzPts val="2000"/>
              <a:buFont typeface="Calibri"/>
              <a:buNone/>
              <a:defRPr sz="2000" b="0" i="0" u="none" strike="noStrike" cap="none">
                <a:solidFill>
                  <a:schemeClr val="dk2"/>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2000"/>
              <a:buFont typeface="Calibri"/>
              <a:buNone/>
              <a:defRPr sz="2000" b="1"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accent1"/>
              </a:buClr>
              <a:buSzPts val="1800"/>
              <a:buFont typeface="Calibri"/>
              <a:buNone/>
              <a:defRPr sz="1800" b="1"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400"/>
              </a:spcBef>
              <a:spcAft>
                <a:spcPts val="400"/>
              </a:spcAft>
              <a:buClr>
                <a:schemeClr val="accent1"/>
              </a:buClr>
              <a:buSzPts val="1600"/>
              <a:buFont typeface="Calibri"/>
              <a:buNone/>
              <a:defRPr sz="1600" b="1" i="0" u="none" strike="noStrike" cap="none">
                <a:solidFill>
                  <a:srgbClr val="3F3F3F"/>
                </a:solidFill>
                <a:latin typeface="Calibri"/>
                <a:ea typeface="Calibri"/>
                <a:cs typeface="Calibri"/>
                <a:sym typeface="Calibri"/>
              </a:defRPr>
            </a:lvl9pPr>
          </a:lstStyle>
          <a:p>
            <a:endParaRPr/>
          </a:p>
        </p:txBody>
      </p:sp>
      <p:sp>
        <p:nvSpPr>
          <p:cNvPr id="50" name="Google Shape;50;p6"/>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51" name="Google Shape;51;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re seul" type="titleOnly">
  <p:cSld name="TITLE_ONLY">
    <p:spTree>
      <p:nvGrpSpPr>
        <p:cNvPr id="1" name="Shape 54"/>
        <p:cNvGrpSpPr/>
        <p:nvPr/>
      </p:nvGrpSpPr>
      <p:grpSpPr>
        <a:xfrm>
          <a:off x="0" y="0"/>
          <a:ext cx="0" cy="0"/>
          <a:chOff x="0" y="0"/>
          <a:chExt cx="0" cy="0"/>
        </a:xfrm>
      </p:grpSpPr>
      <p:sp>
        <p:nvSpPr>
          <p:cNvPr id="55" name="Google Shape;55;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Vide" type="blank">
  <p:cSld name="BLANK">
    <p:spTree>
      <p:nvGrpSpPr>
        <p:cNvPr id="1" name="Shape 59"/>
        <p:cNvGrpSpPr/>
        <p:nvPr/>
      </p:nvGrpSpPr>
      <p:grpSpPr>
        <a:xfrm>
          <a:off x="0" y="0"/>
          <a:ext cx="0" cy="0"/>
          <a:chOff x="0" y="0"/>
          <a:chExt cx="0" cy="0"/>
        </a:xfrm>
      </p:grpSpPr>
      <p:sp>
        <p:nvSpPr>
          <p:cNvPr id="60" name="Google Shape;60;p8"/>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8"/>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u avec légende" type="objTx">
  <p:cSld name="OBJECT_WITH_CAPTION_TEXT">
    <p:spTree>
      <p:nvGrpSpPr>
        <p:cNvPr id="1" name="Shape 65"/>
        <p:cNvGrpSpPr/>
        <p:nvPr/>
      </p:nvGrpSpPr>
      <p:grpSpPr>
        <a:xfrm>
          <a:off x="0" y="0"/>
          <a:ext cx="0" cy="0"/>
          <a:chOff x="0" y="0"/>
          <a:chExt cx="0" cy="0"/>
        </a:xfrm>
      </p:grpSpPr>
      <p:sp>
        <p:nvSpPr>
          <p:cNvPr id="66" name="Google Shape;66;p9"/>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9"/>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FFFFFF"/>
              </a:buClr>
              <a:buSzPts val="3600"/>
              <a:buFont typeface="Calibri"/>
              <a:buNone/>
              <a:defRPr sz="3600" b="0" i="0" u="none" strike="noStrike" cap="none">
                <a:solidFill>
                  <a:srgbClr val="FFFFF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9" name="Google Shape;69;p9"/>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70" name="Google Shape;70;p9"/>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200"/>
              </a:spcBef>
              <a:spcAft>
                <a:spcPts val="0"/>
              </a:spcAft>
              <a:buClr>
                <a:schemeClr val="accent1"/>
              </a:buClr>
              <a:buSzPts val="1500"/>
              <a:buFont typeface="Calibri"/>
              <a:buNone/>
              <a:defRPr sz="15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200"/>
              </a:spcBef>
              <a:spcAft>
                <a:spcPts val="0"/>
              </a:spcAft>
              <a:buClr>
                <a:schemeClr val="accent1"/>
              </a:buClr>
              <a:buSzPts val="1200"/>
              <a:buFont typeface="Calibri"/>
              <a:buNone/>
              <a:defRPr sz="12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accent1"/>
              </a:buClr>
              <a:buSzPts val="1000"/>
              <a:buFont typeface="Calibri"/>
              <a:buNone/>
              <a:defRPr sz="10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400"/>
              </a:spcBef>
              <a:spcAft>
                <a:spcPts val="40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9pPr>
          </a:lstStyle>
          <a:p>
            <a:endParaRPr/>
          </a:p>
        </p:txBody>
      </p:sp>
      <p:sp>
        <p:nvSpPr>
          <p:cNvPr id="71" name="Google Shape;71;p9"/>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9"/>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chemeClr val="dk2"/>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dk2"/>
                </a:solidFill>
                <a:latin typeface="Calibri"/>
                <a:ea typeface="Calibri"/>
                <a:cs typeface="Calibri"/>
                <a:sym typeface="Calibri"/>
              </a:defRPr>
            </a:lvl1pPr>
            <a:lvl2pPr marL="0" marR="0" lvl="1" indent="0" algn="r" rtl="0">
              <a:spcBef>
                <a:spcPts val="0"/>
              </a:spcBef>
              <a:buNone/>
              <a:defRPr sz="1050" b="0" i="0" u="none" strike="noStrike" cap="none">
                <a:solidFill>
                  <a:schemeClr val="dk2"/>
                </a:solidFill>
                <a:latin typeface="Calibri"/>
                <a:ea typeface="Calibri"/>
                <a:cs typeface="Calibri"/>
                <a:sym typeface="Calibri"/>
              </a:defRPr>
            </a:lvl2pPr>
            <a:lvl3pPr marL="0" marR="0" lvl="2" indent="0" algn="r" rtl="0">
              <a:spcBef>
                <a:spcPts val="0"/>
              </a:spcBef>
              <a:buNone/>
              <a:defRPr sz="1050" b="0" i="0" u="none" strike="noStrike" cap="none">
                <a:solidFill>
                  <a:schemeClr val="dk2"/>
                </a:solidFill>
                <a:latin typeface="Calibri"/>
                <a:ea typeface="Calibri"/>
                <a:cs typeface="Calibri"/>
                <a:sym typeface="Calibri"/>
              </a:defRPr>
            </a:lvl3pPr>
            <a:lvl4pPr marL="0" marR="0" lvl="3" indent="0" algn="r" rtl="0">
              <a:spcBef>
                <a:spcPts val="0"/>
              </a:spcBef>
              <a:buNone/>
              <a:defRPr sz="1050" b="0" i="0" u="none" strike="noStrike" cap="none">
                <a:solidFill>
                  <a:schemeClr val="dk2"/>
                </a:solidFill>
                <a:latin typeface="Calibri"/>
                <a:ea typeface="Calibri"/>
                <a:cs typeface="Calibri"/>
                <a:sym typeface="Calibri"/>
              </a:defRPr>
            </a:lvl4pPr>
            <a:lvl5pPr marL="0" marR="0" lvl="4" indent="0" algn="r" rtl="0">
              <a:spcBef>
                <a:spcPts val="0"/>
              </a:spcBef>
              <a:buNone/>
              <a:defRPr sz="1050" b="0" i="0" u="none" strike="noStrike" cap="none">
                <a:solidFill>
                  <a:schemeClr val="dk2"/>
                </a:solidFill>
                <a:latin typeface="Calibri"/>
                <a:ea typeface="Calibri"/>
                <a:cs typeface="Calibri"/>
                <a:sym typeface="Calibri"/>
              </a:defRPr>
            </a:lvl5pPr>
            <a:lvl6pPr marL="0" marR="0" lvl="5" indent="0" algn="r" rtl="0">
              <a:spcBef>
                <a:spcPts val="0"/>
              </a:spcBef>
              <a:buNone/>
              <a:defRPr sz="1050" b="0" i="0" u="none" strike="noStrike" cap="none">
                <a:solidFill>
                  <a:schemeClr val="dk2"/>
                </a:solidFill>
                <a:latin typeface="Calibri"/>
                <a:ea typeface="Calibri"/>
                <a:cs typeface="Calibri"/>
                <a:sym typeface="Calibri"/>
              </a:defRPr>
            </a:lvl6pPr>
            <a:lvl7pPr marL="0" marR="0" lvl="6" indent="0" algn="r" rtl="0">
              <a:spcBef>
                <a:spcPts val="0"/>
              </a:spcBef>
              <a:buNone/>
              <a:defRPr sz="1050" b="0" i="0" u="none" strike="noStrike" cap="none">
                <a:solidFill>
                  <a:schemeClr val="dk2"/>
                </a:solidFill>
                <a:latin typeface="Calibri"/>
                <a:ea typeface="Calibri"/>
                <a:cs typeface="Calibri"/>
                <a:sym typeface="Calibri"/>
              </a:defRPr>
            </a:lvl7pPr>
            <a:lvl8pPr marL="0" marR="0" lvl="7" indent="0" algn="r" rtl="0">
              <a:spcBef>
                <a:spcPts val="0"/>
              </a:spcBef>
              <a:buNone/>
              <a:defRPr sz="1050" b="0" i="0" u="none" strike="noStrike" cap="none">
                <a:solidFill>
                  <a:schemeClr val="dk2"/>
                </a:solidFill>
                <a:latin typeface="Calibri"/>
                <a:ea typeface="Calibri"/>
                <a:cs typeface="Calibri"/>
                <a:sym typeface="Calibri"/>
              </a:defRPr>
            </a:lvl8pPr>
            <a:lvl9pPr marL="0" marR="0" lvl="8" indent="0" algn="r" rtl="0">
              <a:spcBef>
                <a:spcPts val="0"/>
              </a:spcBef>
              <a:buNone/>
              <a:defRPr sz="1050" b="0" i="0" u="none" strike="noStrike" cap="none">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Image avec légende" type="picTx">
  <p:cSld name="PICTURE_WITH_CAPTION_TEXT">
    <p:spTree>
      <p:nvGrpSpPr>
        <p:cNvPr id="1" name="Shape 74"/>
        <p:cNvGrpSpPr/>
        <p:nvPr/>
      </p:nvGrpSpPr>
      <p:grpSpPr>
        <a:xfrm>
          <a:off x="0" y="0"/>
          <a:ext cx="0" cy="0"/>
          <a:chOff x="0" y="0"/>
          <a:chExt cx="0" cy="0"/>
        </a:xfrm>
      </p:grpSpPr>
      <p:sp>
        <p:nvSpPr>
          <p:cNvPr id="75" name="Google Shape;75;p10"/>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lstStyle>
            <a:lvl1pPr marR="0" lvl="0" algn="l" rtl="0">
              <a:lnSpc>
                <a:spcPct val="85000"/>
              </a:lnSpc>
              <a:spcBef>
                <a:spcPts val="0"/>
              </a:spcBef>
              <a:spcAft>
                <a:spcPts val="0"/>
              </a:spcAft>
              <a:buClr>
                <a:srgbClr val="FFFFFF"/>
              </a:buClr>
              <a:buSzPts val="3600"/>
              <a:buFont typeface="Calibri"/>
              <a:buNone/>
              <a:defRPr sz="3600" b="0" i="0" u="none" strike="noStrike" cap="none">
                <a:solidFill>
                  <a:srgbClr val="FFFFF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10"/>
          <p:cNvSpPr>
            <a:spLocks noGrp="1"/>
          </p:cNvSpPr>
          <p:nvPr>
            <p:ph type="pic" idx="2"/>
          </p:nvPr>
        </p:nvSpPr>
        <p:spPr>
          <a:xfrm>
            <a:off x="15" y="0"/>
            <a:ext cx="12191985" cy="4915076"/>
          </a:xfrm>
          <a:prstGeom prst="rect">
            <a:avLst/>
          </a:prstGeom>
          <a:blipFill rotWithShape="1">
            <a:blip r:embed="rId2">
              <a:alphaModFix/>
            </a:blip>
            <a:stretch>
              <a:fillRect/>
            </a:stretch>
          </a:blipFill>
          <a:ln>
            <a:noFill/>
          </a:ln>
        </p:spPr>
        <p:txBody>
          <a:bodyPr spcFirstLastPara="1" wrap="square" lIns="457200" tIns="457200" rIns="0" bIns="45700" anchor="t" anchorCtr="0"/>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chemeClr val="lt1"/>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79" name="Google Shape;79;p10"/>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lstStyle>
            <a:lvl1pPr marL="457200" marR="0" lvl="0" indent="-228600" algn="l" rtl="0">
              <a:lnSpc>
                <a:spcPct val="90000"/>
              </a:lnSpc>
              <a:spcBef>
                <a:spcPts val="0"/>
              </a:spcBef>
              <a:spcAft>
                <a:spcPts val="0"/>
              </a:spcAft>
              <a:buClr>
                <a:schemeClr val="accent1"/>
              </a:buClr>
              <a:buSzPts val="1500"/>
              <a:buFont typeface="Calibri"/>
              <a:buNone/>
              <a:defRPr sz="1500" b="0" i="0" u="none" strike="noStrike" cap="none">
                <a:solidFill>
                  <a:srgbClr val="FFFFFF"/>
                </a:solidFill>
                <a:latin typeface="Calibri"/>
                <a:ea typeface="Calibri"/>
                <a:cs typeface="Calibri"/>
                <a:sym typeface="Calibri"/>
              </a:defRPr>
            </a:lvl1pPr>
            <a:lvl2pPr marL="914400" marR="0" lvl="1" indent="-228600" algn="l" rtl="0">
              <a:lnSpc>
                <a:spcPct val="90000"/>
              </a:lnSpc>
              <a:spcBef>
                <a:spcPts val="600"/>
              </a:spcBef>
              <a:spcAft>
                <a:spcPts val="0"/>
              </a:spcAft>
              <a:buClr>
                <a:schemeClr val="accent1"/>
              </a:buClr>
              <a:buSzPts val="1200"/>
              <a:buFont typeface="Calibri"/>
              <a:buNone/>
              <a:defRPr sz="1200" b="0" i="0" u="none" strike="noStrike" cap="none">
                <a:solidFill>
                  <a:srgbClr val="3F3F3F"/>
                </a:solidFill>
                <a:latin typeface="Calibri"/>
                <a:ea typeface="Calibri"/>
                <a:cs typeface="Calibri"/>
                <a:sym typeface="Calibri"/>
              </a:defRPr>
            </a:lvl2pPr>
            <a:lvl3pPr marL="1371600" marR="0" lvl="2" indent="-228600" algn="l" rtl="0">
              <a:lnSpc>
                <a:spcPct val="90000"/>
              </a:lnSpc>
              <a:spcBef>
                <a:spcPts val="400"/>
              </a:spcBef>
              <a:spcAft>
                <a:spcPts val="0"/>
              </a:spcAft>
              <a:buClr>
                <a:schemeClr val="accent1"/>
              </a:buClr>
              <a:buSzPts val="1000"/>
              <a:buFont typeface="Calibri"/>
              <a:buNone/>
              <a:defRPr sz="1000" b="0" i="0" u="none" strike="noStrike" cap="none">
                <a:solidFill>
                  <a:srgbClr val="3F3F3F"/>
                </a:solidFill>
                <a:latin typeface="Calibri"/>
                <a:ea typeface="Calibri"/>
                <a:cs typeface="Calibri"/>
                <a:sym typeface="Calibri"/>
              </a:defRPr>
            </a:lvl3pPr>
            <a:lvl4pPr marL="1828800" marR="0" lvl="3"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4pPr>
            <a:lvl5pPr marL="2286000" marR="0" lvl="4"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5pPr>
            <a:lvl6pPr marL="2743200" marR="0" lvl="5"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6pPr>
            <a:lvl7pPr marL="3200400" marR="0" lvl="6"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7pPr>
            <a:lvl8pPr marL="3657600" marR="0" lvl="7" indent="-228600" algn="l" rtl="0">
              <a:lnSpc>
                <a:spcPct val="90000"/>
              </a:lnSpc>
              <a:spcBef>
                <a:spcPts val="400"/>
              </a:spcBef>
              <a:spcAft>
                <a:spcPts val="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8pPr>
            <a:lvl9pPr marL="4114800" marR="0" lvl="8" indent="-228600" algn="l" rtl="0">
              <a:lnSpc>
                <a:spcPct val="90000"/>
              </a:lnSpc>
              <a:spcBef>
                <a:spcPts val="400"/>
              </a:spcBef>
              <a:spcAft>
                <a:spcPts val="400"/>
              </a:spcAft>
              <a:buClr>
                <a:schemeClr val="accent1"/>
              </a:buClr>
              <a:buSzPts val="900"/>
              <a:buFont typeface="Calibri"/>
              <a:buNone/>
              <a:defRPr sz="900" b="0" i="0" u="none" strike="noStrike" cap="none">
                <a:solidFill>
                  <a:srgbClr val="3F3F3F"/>
                </a:solidFill>
                <a:latin typeface="Calibri"/>
                <a:ea typeface="Calibri"/>
                <a:cs typeface="Calibri"/>
                <a:sym typeface="Calibri"/>
              </a:defRPr>
            </a:lvl9pPr>
          </a:lstStyle>
          <a:p>
            <a:endParaRPr/>
          </a:p>
        </p:txBody>
      </p:sp>
      <p:sp>
        <p:nvSpPr>
          <p:cNvPr id="80" name="Google Shape;80;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fr-FR"/>
              <a:t>‹#›</a:t>
            </a:fld>
            <a:endParaRPr/>
          </a:p>
        </p:txBody>
      </p:sp>
      <p:cxnSp>
        <p:nvCxnSpPr>
          <p:cNvPr id="13" name="Google Shape;13;p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coinwarz.com/difficulty-charts/ethereum-difficulty-chart" TargetMode="External"/><Relationship Id="rId2" Type="http://schemas.openxmlformats.org/officeDocument/2006/relationships/hyperlink" Target="https://anders.com/blockchain/hash.html"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mathworld.wolfram.com/EllipticCurve.html"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anders.com/blockchain/public-private-keys/keys.htm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ethereum/wiki/wiki/White-Paper"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gavwood.com/Paper.pdf"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3"/>
          <p:cNvSpPr txBox="1">
            <a:spLocks noGrp="1"/>
          </p:cNvSpPr>
          <p:nvPr>
            <p:ph type="ctrTitle"/>
          </p:nvPr>
        </p:nvSpPr>
        <p:spPr>
          <a:xfrm>
            <a:off x="1100051" y="3080370"/>
            <a:ext cx="10058400" cy="1131338"/>
          </a:xfrm>
          <a:prstGeom prst="rect">
            <a:avLst/>
          </a:prstGeom>
          <a:noFill/>
          <a:ln>
            <a:noFill/>
          </a:ln>
        </p:spPr>
        <p:txBody>
          <a:bodyPr spcFirstLastPara="1" wrap="square" lIns="91425" tIns="45700" rIns="91425" bIns="45700" anchor="b" anchorCtr="0">
            <a:noAutofit/>
          </a:bodyPr>
          <a:lstStyle/>
          <a:p>
            <a:pPr marL="0" marR="0" lvl="0" indent="0" algn="ctr" rtl="0">
              <a:lnSpc>
                <a:spcPct val="85000"/>
              </a:lnSpc>
              <a:spcBef>
                <a:spcPts val="0"/>
              </a:spcBef>
              <a:spcAft>
                <a:spcPts val="0"/>
              </a:spcAft>
              <a:buClr>
                <a:srgbClr val="262626"/>
              </a:buClr>
              <a:buSzPts val="7200"/>
              <a:buFont typeface="Bell MT"/>
              <a:buNone/>
            </a:pPr>
            <a:r>
              <a:rPr lang="fr-FR" sz="7200" b="1" i="0" u="none" strike="noStrike" cap="none">
                <a:solidFill>
                  <a:srgbClr val="262626"/>
                </a:solidFill>
                <a:latin typeface="Bell MT"/>
                <a:ea typeface="Bell MT"/>
                <a:cs typeface="Bell MT"/>
                <a:sym typeface="Bell MT"/>
              </a:rPr>
              <a:t>                                       </a:t>
            </a:r>
            <a:r>
              <a:rPr lang="fr-FR" sz="9630" b="1" i="0" u="none" strike="noStrike" cap="none">
                <a:solidFill>
                  <a:srgbClr val="262626"/>
                </a:solidFill>
                <a:latin typeface="Bell MT"/>
                <a:ea typeface="Bell MT"/>
                <a:cs typeface="Bell MT"/>
                <a:sym typeface="Bell MT"/>
              </a:rPr>
              <a:t>Agilis</a:t>
            </a:r>
            <a:endParaRPr sz="7200" b="1" i="0" u="none" strike="noStrike" cap="none">
              <a:solidFill>
                <a:srgbClr val="262626"/>
              </a:solidFill>
              <a:latin typeface="Bell MT"/>
              <a:ea typeface="Bell MT"/>
              <a:cs typeface="Bell MT"/>
              <a:sym typeface="Bell MT"/>
            </a:endParaRPr>
          </a:p>
        </p:txBody>
      </p:sp>
      <p:sp>
        <p:nvSpPr>
          <p:cNvPr id="102" name="Google Shape;102;p13"/>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1"/>
              </a:buClr>
              <a:buSzPts val="2400"/>
              <a:buFont typeface="Calibri"/>
              <a:buNone/>
            </a:pPr>
            <a:r>
              <a:rPr lang="fr-FR" sz="2400" b="0" i="0" u="none" strike="noStrike" cap="none">
                <a:solidFill>
                  <a:schemeClr val="dk2"/>
                </a:solidFill>
                <a:latin typeface="Century Gothic"/>
                <a:ea typeface="Century Gothic"/>
                <a:cs typeface="Century Gothic"/>
                <a:sym typeface="Century Gothic"/>
              </a:rPr>
              <a:t>BUILDING YOUR DIGITAL WORLD</a:t>
            </a:r>
            <a:endParaRPr/>
          </a:p>
        </p:txBody>
      </p:sp>
      <p:pic>
        <p:nvPicPr>
          <p:cNvPr id="103" name="Google Shape;103;p13"/>
          <p:cNvPicPr preferRelativeResize="0"/>
          <p:nvPr/>
        </p:nvPicPr>
        <p:blipFill rotWithShape="1">
          <a:blip r:embed="rId3">
            <a:alphaModFix/>
          </a:blip>
          <a:srcRect/>
          <a:stretch/>
        </p:blipFill>
        <p:spPr>
          <a:xfrm>
            <a:off x="4533901" y="0"/>
            <a:ext cx="2952086" cy="29520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dirty="0"/>
          </a:p>
        </p:txBody>
      </p:sp>
      <p:sp>
        <p:nvSpPr>
          <p:cNvPr id="3" name="Text Placeholder 2"/>
          <p:cNvSpPr>
            <a:spLocks noGrp="1"/>
          </p:cNvSpPr>
          <p:nvPr>
            <p:ph type="body" idx="1"/>
          </p:nvPr>
        </p:nvSpPr>
        <p:spPr>
          <a:xfrm>
            <a:off x="1097280" y="1845734"/>
            <a:ext cx="10058400" cy="4247562"/>
          </a:xfrm>
        </p:spPr>
        <p:txBody>
          <a:bodyPr>
            <a:normAutofit/>
          </a:bodyPr>
          <a:lstStyle/>
          <a:p>
            <a:pPr marL="109728" indent="0">
              <a:buNone/>
            </a:pPr>
            <a:r>
              <a:rPr lang="en-GB" sz="2200" b="1" u="sng" dirty="0"/>
              <a:t>Mix and Match</a:t>
            </a:r>
          </a:p>
          <a:p>
            <a:pPr marL="109728" indent="0">
              <a:buNone/>
            </a:pPr>
            <a:endParaRPr lang="en-GB" b="1" dirty="0"/>
          </a:p>
          <a:p>
            <a:r>
              <a:rPr lang="en-GB" dirty="0"/>
              <a:t>It is possible to mix both ideas,</a:t>
            </a:r>
          </a:p>
          <a:p>
            <a:endParaRPr lang="en-GB" dirty="0"/>
          </a:p>
          <a:p>
            <a:pPr lvl="1"/>
            <a:r>
              <a:rPr lang="en-GB" dirty="0"/>
              <a:t>whereby Alice encrypts her message with Bob's public key, then signs the encrypt file with her private key. </a:t>
            </a:r>
          </a:p>
          <a:p>
            <a:pPr lvl="1"/>
            <a:endParaRPr lang="en-GB" dirty="0"/>
          </a:p>
          <a:p>
            <a:pPr lvl="1"/>
            <a:r>
              <a:rPr lang="en-GB" dirty="0"/>
              <a:t>Upon reception, Bob verifies the signature with Alice's public key, then decrypts the file with his private key.</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741209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dirty="0"/>
          </a:p>
        </p:txBody>
      </p:sp>
      <p:sp>
        <p:nvSpPr>
          <p:cNvPr id="3" name="Text Placeholder 2"/>
          <p:cNvSpPr>
            <a:spLocks noGrp="1"/>
          </p:cNvSpPr>
          <p:nvPr>
            <p:ph type="body" idx="1"/>
          </p:nvPr>
        </p:nvSpPr>
        <p:spPr>
          <a:xfrm>
            <a:off x="1097280" y="1845734"/>
            <a:ext cx="10058400" cy="4247562"/>
          </a:xfrm>
        </p:spPr>
        <p:txBody>
          <a:bodyPr>
            <a:normAutofit/>
          </a:bodyPr>
          <a:lstStyle/>
          <a:p>
            <a:pPr marL="109728" indent="0">
              <a:buNone/>
            </a:pPr>
            <a:r>
              <a:rPr lang="en-GB" sz="2200" b="1" u="sng" dirty="0"/>
              <a:t>Key management, PKI</a:t>
            </a:r>
          </a:p>
          <a:p>
            <a:pPr marL="109728" indent="0">
              <a:buNone/>
            </a:pPr>
            <a:endParaRPr lang="en-GB" sz="2400" b="1" dirty="0"/>
          </a:p>
          <a:p>
            <a:pPr>
              <a:buFont typeface="Arial" panose="020B0604020202020204" pitchFamily="34" charset="0"/>
              <a:buChar char="•"/>
            </a:pPr>
            <a:r>
              <a:rPr lang="en-GB" sz="1800" dirty="0"/>
              <a:t>If you look again at the Alice and Bob examples, you will notice that there is a vulnerability in "Bob gives Alice his public key". </a:t>
            </a:r>
          </a:p>
          <a:p>
            <a:pPr>
              <a:buFont typeface="Arial" panose="020B0604020202020204" pitchFamily="34" charset="0"/>
              <a:buChar char="•"/>
            </a:pPr>
            <a:endParaRPr lang="en-GB" sz="1800" dirty="0"/>
          </a:p>
          <a:p>
            <a:pPr>
              <a:buFont typeface="Arial" panose="020B0604020202020204" pitchFamily="34" charset="0"/>
              <a:buChar char="•"/>
            </a:pPr>
            <a:r>
              <a:rPr lang="en-GB" sz="1800" dirty="0"/>
              <a:t>A malicious Charlie could intercept Bob's public key and pass on his own public key to Alice. </a:t>
            </a:r>
          </a:p>
          <a:p>
            <a:pPr>
              <a:buFont typeface="Arial" panose="020B0604020202020204" pitchFamily="34" charset="0"/>
              <a:buChar char="•"/>
            </a:pPr>
            <a:endParaRPr lang="en-GB" sz="1800" dirty="0"/>
          </a:p>
          <a:p>
            <a:pPr>
              <a:buFont typeface="Arial" panose="020B0604020202020204" pitchFamily="34" charset="0"/>
              <a:buChar char="•"/>
            </a:pPr>
            <a:r>
              <a:rPr lang="en-GB" sz="1800" dirty="0"/>
              <a:t>Because of this, key management and public key infrastructure (PKI) is an important part of cryptography.</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082462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5"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515" y="1844824"/>
            <a:ext cx="6034970"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219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dirty="0"/>
          </a:p>
        </p:txBody>
      </p:sp>
      <p:sp>
        <p:nvSpPr>
          <p:cNvPr id="3" name="Text Placeholder 2"/>
          <p:cNvSpPr>
            <a:spLocks noGrp="1"/>
          </p:cNvSpPr>
          <p:nvPr>
            <p:ph type="body" idx="1"/>
          </p:nvPr>
        </p:nvSpPr>
        <p:spPr>
          <a:xfrm>
            <a:off x="1097280" y="1845734"/>
            <a:ext cx="10058400" cy="4319570"/>
          </a:xfrm>
        </p:spPr>
        <p:txBody>
          <a:bodyPr>
            <a:normAutofit fontScale="92500"/>
          </a:bodyPr>
          <a:lstStyle/>
          <a:p>
            <a:pPr marL="109728" indent="0">
              <a:buNone/>
            </a:pPr>
            <a:r>
              <a:rPr lang="en-GB" sz="2600" b="1" u="sng" dirty="0"/>
              <a:t>Cryptographic Hash Functions</a:t>
            </a:r>
          </a:p>
          <a:p>
            <a:pPr marL="101600" indent="0">
              <a:buNone/>
            </a:pPr>
            <a:r>
              <a:rPr lang="en-GB" sz="2200" b="1" dirty="0" smtClean="0"/>
              <a:t>Such </a:t>
            </a:r>
            <a:r>
              <a:rPr lang="en-GB" sz="2200" b="1" dirty="0"/>
              <a:t>a hash function:</a:t>
            </a:r>
          </a:p>
          <a:p>
            <a:endParaRPr lang="en-GB" sz="2200" b="1" dirty="0"/>
          </a:p>
          <a:p>
            <a:pPr lvl="1"/>
            <a:r>
              <a:rPr lang="en-GB" sz="2200" dirty="0"/>
              <a:t>converts an input, a.k.a. the message, into an output, </a:t>
            </a:r>
            <a:r>
              <a:rPr lang="en-GB" sz="2200" dirty="0" err="1"/>
              <a:t>a.k.a</a:t>
            </a:r>
            <a:r>
              <a:rPr lang="en-GB" sz="2200" dirty="0"/>
              <a:t> the hash</a:t>
            </a:r>
          </a:p>
          <a:p>
            <a:pPr lvl="1"/>
            <a:endParaRPr lang="en-GB" sz="2200" dirty="0"/>
          </a:p>
          <a:p>
            <a:pPr lvl="1"/>
            <a:r>
              <a:rPr lang="en-GB" sz="2200" dirty="0"/>
              <a:t>does the conversion in a reasonable amount of time</a:t>
            </a:r>
          </a:p>
          <a:p>
            <a:pPr lvl="1"/>
            <a:endParaRPr lang="en-GB" sz="2200" dirty="0"/>
          </a:p>
          <a:p>
            <a:pPr lvl="1"/>
            <a:r>
              <a:rPr lang="en-GB" sz="2200" dirty="0"/>
              <a:t>is such that it is practically impossible to re-generate the message out of the hash</a:t>
            </a:r>
          </a:p>
          <a:p>
            <a:pPr lvl="1"/>
            <a:endParaRPr lang="en-GB" sz="2200" dirty="0"/>
          </a:p>
          <a:p>
            <a:pPr lvl="1"/>
            <a:r>
              <a:rPr lang="en-GB" sz="2200" dirty="0"/>
              <a:t>is such that the tiniest change in the message, changes the hash beyond recognition</a:t>
            </a:r>
          </a:p>
          <a:p>
            <a:pPr lvl="1"/>
            <a:endParaRPr lang="en-GB" sz="2200" dirty="0"/>
          </a:p>
          <a:p>
            <a:pPr lvl="1"/>
            <a:r>
              <a:rPr lang="en-GB" sz="2200" dirty="0"/>
              <a:t>is such that it is practically impossible to find 2 different messages with the same hash</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35376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dirty="0"/>
          </a:p>
        </p:txBody>
      </p:sp>
      <p:sp>
        <p:nvSpPr>
          <p:cNvPr id="3" name="Text Placeholder 2"/>
          <p:cNvSpPr>
            <a:spLocks noGrp="1"/>
          </p:cNvSpPr>
          <p:nvPr>
            <p:ph type="body" idx="1"/>
          </p:nvPr>
        </p:nvSpPr>
        <p:spPr>
          <a:xfrm>
            <a:off x="1097280" y="1845734"/>
            <a:ext cx="10058400" cy="4319570"/>
          </a:xfrm>
        </p:spPr>
        <p:txBody>
          <a:bodyPr>
            <a:normAutofit fontScale="92500" lnSpcReduction="20000"/>
          </a:bodyPr>
          <a:lstStyle/>
          <a:p>
            <a:pPr marL="109728" indent="0">
              <a:buNone/>
            </a:pPr>
            <a:r>
              <a:rPr lang="en-GB" sz="2400" b="1" u="sng" dirty="0"/>
              <a:t>Cryptographic Hash Functions</a:t>
            </a:r>
          </a:p>
          <a:p>
            <a:pPr marL="109728" indent="0">
              <a:buNone/>
            </a:pPr>
            <a:endParaRPr lang="en-GB" sz="2200" b="1" u="sng" dirty="0"/>
          </a:p>
          <a:p>
            <a:r>
              <a:rPr lang="en-GB" b="1" dirty="0"/>
              <a:t>With such a function, you can:</a:t>
            </a:r>
          </a:p>
          <a:p>
            <a:endParaRPr lang="en-GB" b="1" dirty="0"/>
          </a:p>
          <a:p>
            <a:pPr lvl="1"/>
            <a:r>
              <a:rPr lang="en-GB" sz="2000" dirty="0"/>
              <a:t>prove that you have a message without disclosing the content of the message, for instance: </a:t>
            </a:r>
          </a:p>
          <a:p>
            <a:pPr lvl="1"/>
            <a:endParaRPr lang="en-GB" sz="2000" dirty="0"/>
          </a:p>
          <a:p>
            <a:pPr lvl="1"/>
            <a:r>
              <a:rPr lang="en-GB" sz="2000" dirty="0"/>
              <a:t>to prove you know your password</a:t>
            </a:r>
          </a:p>
          <a:p>
            <a:pPr lvl="1"/>
            <a:endParaRPr lang="en-GB" sz="2000" dirty="0"/>
          </a:p>
          <a:p>
            <a:pPr lvl="1"/>
            <a:r>
              <a:rPr lang="en-GB" sz="2000" dirty="0"/>
              <a:t>to prove you previously wrote a message</a:t>
            </a:r>
          </a:p>
          <a:p>
            <a:pPr lvl="1"/>
            <a:endParaRPr lang="en-GB" sz="2000" dirty="0"/>
          </a:p>
          <a:p>
            <a:pPr lvl="1"/>
            <a:r>
              <a:rPr lang="en-GB" sz="2000" dirty="0"/>
              <a:t>rest assured the message was not altered</a:t>
            </a:r>
          </a:p>
          <a:p>
            <a:pPr lvl="1"/>
            <a:endParaRPr lang="en-GB" sz="2000" dirty="0"/>
          </a:p>
          <a:p>
            <a:pPr lvl="1"/>
            <a:r>
              <a:rPr lang="en-GB" sz="2000" dirty="0"/>
              <a:t>index your messages</a:t>
            </a:r>
          </a:p>
          <a:p>
            <a:pPr marL="109728" indent="0">
              <a:buNone/>
            </a:pPr>
            <a:r>
              <a:rPr lang="en-GB" sz="2200" dirty="0"/>
              <a:t>.</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508793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dirty="0"/>
          </a:p>
        </p:txBody>
      </p:sp>
      <p:sp>
        <p:nvSpPr>
          <p:cNvPr id="3" name="Text Placeholder 2"/>
          <p:cNvSpPr>
            <a:spLocks noGrp="1"/>
          </p:cNvSpPr>
          <p:nvPr>
            <p:ph type="body" idx="1"/>
          </p:nvPr>
        </p:nvSpPr>
        <p:spPr>
          <a:xfrm>
            <a:off x="1097280" y="1845734"/>
            <a:ext cx="10058400" cy="4319570"/>
          </a:xfrm>
        </p:spPr>
        <p:txBody>
          <a:bodyPr>
            <a:normAutofit/>
          </a:bodyPr>
          <a:lstStyle/>
          <a:p>
            <a:pPr marL="109728" indent="0">
              <a:buNone/>
            </a:pPr>
            <a:r>
              <a:rPr lang="en-GB" sz="2200" b="1" u="sng" dirty="0"/>
              <a:t>Cryptographic Hash Functions</a:t>
            </a:r>
          </a:p>
          <a:p>
            <a:pPr marL="109728" indent="0">
              <a:buNone/>
            </a:pPr>
            <a:endParaRPr lang="en-GB" sz="2200" b="1" u="sng" dirty="0"/>
          </a:p>
          <a:p>
            <a:pPr marL="109728" indent="0">
              <a:buNone/>
            </a:pPr>
            <a:endParaRPr lang="en-GB" sz="2200" b="1" u="sng" dirty="0"/>
          </a:p>
          <a:p>
            <a:pPr marL="109728" indent="0" algn="ctr">
              <a:buNone/>
            </a:pPr>
            <a:r>
              <a:rPr lang="en-GB" sz="2400" dirty="0"/>
              <a:t>Bitcoin uses SHA-256. </a:t>
            </a:r>
          </a:p>
          <a:p>
            <a:pPr marL="109728" indent="0" algn="ctr">
              <a:buNone/>
            </a:pPr>
            <a:endParaRPr lang="en-GB" sz="2400" dirty="0"/>
          </a:p>
          <a:p>
            <a:pPr marL="109728" indent="0" algn="ctr">
              <a:buNone/>
            </a:pPr>
            <a:r>
              <a:rPr lang="en-GB" sz="2400" dirty="0" err="1"/>
              <a:t>Ethereum</a:t>
            </a:r>
            <a:r>
              <a:rPr lang="en-GB" sz="2400" dirty="0"/>
              <a:t> uses Keccak-256 &amp; Keccak-512.</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591955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Cryptography – </a:t>
            </a:r>
            <a:r>
              <a:rPr lang="en-GB" sz="3600" b="1" dirty="0" err="1" smtClean="0"/>
              <a:t>Merkle</a:t>
            </a:r>
            <a:r>
              <a:rPr lang="en-GB" sz="3600" b="1" dirty="0" smtClean="0"/>
              <a:t> Tree</a:t>
            </a:r>
            <a:endParaRPr lang="en-GB" sz="3600"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2580" y="1763729"/>
            <a:ext cx="7047326" cy="45786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9093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dirty="0"/>
          </a:p>
        </p:txBody>
      </p:sp>
      <p:sp>
        <p:nvSpPr>
          <p:cNvPr id="3" name="Text Placeholder 2"/>
          <p:cNvSpPr>
            <a:spLocks noGrp="1"/>
          </p:cNvSpPr>
          <p:nvPr>
            <p:ph type="body" idx="1"/>
          </p:nvPr>
        </p:nvSpPr>
        <p:spPr>
          <a:xfrm>
            <a:off x="1097280" y="1845734"/>
            <a:ext cx="10058400" cy="4319570"/>
          </a:xfrm>
        </p:spPr>
        <p:txBody>
          <a:bodyPr>
            <a:normAutofit fontScale="92500" lnSpcReduction="10000"/>
          </a:bodyPr>
          <a:lstStyle/>
          <a:p>
            <a:pPr marL="109728" indent="0">
              <a:buNone/>
            </a:pPr>
            <a:r>
              <a:rPr lang="en-GB" sz="2400" b="1" u="sng" dirty="0" err="1"/>
              <a:t>Merkle</a:t>
            </a:r>
            <a:r>
              <a:rPr lang="en-GB" sz="2400" b="1" u="sng" dirty="0"/>
              <a:t> Tree</a:t>
            </a:r>
          </a:p>
          <a:p>
            <a:pPr marL="109728" indent="0">
              <a:buNone/>
            </a:pPr>
            <a:endParaRPr lang="en-GB" sz="2200" b="1" u="sng" dirty="0"/>
          </a:p>
          <a:p>
            <a:r>
              <a:rPr lang="en-GB" sz="2400" dirty="0"/>
              <a:t>A </a:t>
            </a:r>
            <a:r>
              <a:rPr lang="en-GB" sz="2400" dirty="0" err="1"/>
              <a:t>Merkle</a:t>
            </a:r>
            <a:r>
              <a:rPr lang="en-GB" sz="2400" dirty="0"/>
              <a:t> tree is a tree where:</a:t>
            </a:r>
          </a:p>
          <a:p>
            <a:pPr lvl="1"/>
            <a:r>
              <a:rPr lang="en-GB" sz="2100" dirty="0"/>
              <a:t>each leaf node keeps a piece of the data.</a:t>
            </a:r>
          </a:p>
          <a:p>
            <a:pPr lvl="1"/>
            <a:r>
              <a:rPr lang="en-GB" sz="2100" dirty="0"/>
              <a:t>the complete data is obtained by collating the leaf nodes in a depth-first search fashion.</a:t>
            </a:r>
          </a:p>
          <a:p>
            <a:pPr lvl="1"/>
            <a:r>
              <a:rPr lang="en-GB" sz="2100" dirty="0"/>
              <a:t>each parent node keeps the computed hash of its children hashes.</a:t>
            </a:r>
          </a:p>
          <a:p>
            <a:pPr lvl="1"/>
            <a:endParaRPr lang="en-GB" sz="2200" dirty="0"/>
          </a:p>
          <a:p>
            <a:r>
              <a:rPr lang="en-GB" sz="2400" dirty="0"/>
              <a:t>With a </a:t>
            </a:r>
            <a:r>
              <a:rPr lang="en-GB" sz="2400" dirty="0" err="1"/>
              <a:t>Merkle</a:t>
            </a:r>
            <a:r>
              <a:rPr lang="en-GB" sz="2400" dirty="0"/>
              <a:t> tree, you can:</a:t>
            </a:r>
          </a:p>
          <a:p>
            <a:pPr lvl="1"/>
            <a:r>
              <a:rPr lang="en-GB" sz="2100" dirty="0"/>
              <a:t>keep data behind a single hash, just like a single-pass hash function would offer over the whole content.</a:t>
            </a:r>
          </a:p>
          <a:p>
            <a:pPr lvl="1"/>
            <a:r>
              <a:rPr lang="en-GB" sz="2100" dirty="0"/>
              <a:t>download and verify the integrity of data pieces as they come in random order.</a:t>
            </a:r>
          </a:p>
          <a:p>
            <a:pPr lvl="1"/>
            <a:r>
              <a:rPr lang="en-GB" sz="2100" dirty="0"/>
              <a:t>In a </a:t>
            </a:r>
            <a:r>
              <a:rPr lang="en-GB" sz="2100" dirty="0" err="1"/>
              <a:t>blockchain</a:t>
            </a:r>
            <a:r>
              <a:rPr lang="en-GB" sz="2100" dirty="0"/>
              <a:t> environment, each block header keeps one or more hash(</a:t>
            </a:r>
            <a:r>
              <a:rPr lang="en-GB" sz="2100" dirty="0" err="1"/>
              <a:t>es</a:t>
            </a:r>
            <a:r>
              <a:rPr lang="en-GB" sz="2100" dirty="0"/>
              <a:t>) of the top leaf of one of more </a:t>
            </a:r>
            <a:r>
              <a:rPr lang="en-GB" sz="2100" dirty="0" err="1"/>
              <a:t>merkle</a:t>
            </a:r>
            <a:r>
              <a:rPr lang="en-GB" sz="2100" dirty="0"/>
              <a:t> tree(s).</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2759351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Cryptography – </a:t>
            </a:r>
            <a:r>
              <a:rPr lang="en-GB" sz="3600" b="1" dirty="0" smtClean="0"/>
              <a:t>Mining</a:t>
            </a:r>
            <a:endParaRPr lang="en-GB" sz="3600"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8" y="1844824"/>
            <a:ext cx="6696744" cy="4847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310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dirty="0"/>
          </a:p>
        </p:txBody>
      </p:sp>
      <p:sp>
        <p:nvSpPr>
          <p:cNvPr id="3" name="Text Placeholder 2"/>
          <p:cNvSpPr>
            <a:spLocks noGrp="1"/>
          </p:cNvSpPr>
          <p:nvPr>
            <p:ph type="body" idx="1"/>
          </p:nvPr>
        </p:nvSpPr>
        <p:spPr>
          <a:xfrm>
            <a:off x="1097280" y="1845734"/>
            <a:ext cx="10058400" cy="4319570"/>
          </a:xfrm>
        </p:spPr>
        <p:txBody>
          <a:bodyPr>
            <a:normAutofit/>
          </a:bodyPr>
          <a:lstStyle/>
          <a:p>
            <a:pPr marL="109728" indent="0">
              <a:buNone/>
            </a:pPr>
            <a:r>
              <a:rPr lang="en-GB" sz="2800" b="1" u="sng" dirty="0"/>
              <a:t>Mining – Further Reading</a:t>
            </a:r>
          </a:p>
          <a:p>
            <a:pPr marL="109728" indent="0">
              <a:buNone/>
            </a:pPr>
            <a:endParaRPr lang="en-GB" sz="2800" b="1" u="sng" dirty="0"/>
          </a:p>
          <a:p>
            <a:pPr marL="109728" indent="0">
              <a:buNone/>
            </a:pPr>
            <a:endParaRPr lang="en-GB" sz="2800" b="1" u="sng" dirty="0"/>
          </a:p>
          <a:p>
            <a:pPr marL="109728" indent="0" algn="ctr">
              <a:buNone/>
            </a:pPr>
            <a:r>
              <a:rPr lang="en-GB" sz="2400" u="sng" dirty="0">
                <a:hlinkClick r:id="rId2"/>
              </a:rPr>
              <a:t>https://anders.com/blockchain/hash.html</a:t>
            </a:r>
            <a:r>
              <a:rPr lang="en-GB" sz="2400" dirty="0"/>
              <a:t> </a:t>
            </a:r>
          </a:p>
          <a:p>
            <a:pPr algn="ctr"/>
            <a:endParaRPr lang="en-GB" sz="2400" dirty="0"/>
          </a:p>
          <a:p>
            <a:pPr marL="109728" indent="0" algn="ctr">
              <a:buNone/>
            </a:pPr>
            <a:r>
              <a:rPr lang="en-GB" sz="2400" u="sng" dirty="0">
                <a:hlinkClick r:id="rId3"/>
              </a:rPr>
              <a:t>https://www.coinwarz.com/difficulty-charts/ethereum-difficulty-chart</a:t>
            </a:r>
            <a:r>
              <a:rPr lang="en-GB" sz="2400" dirty="0"/>
              <a:t> </a:t>
            </a:r>
          </a:p>
          <a:p>
            <a:endParaRPr lang="en-GB" dirty="0"/>
          </a:p>
        </p:txBody>
      </p:sp>
      <p:pic>
        <p:nvPicPr>
          <p:cNvPr id="4" name="Google Shape;110;p14"/>
          <p:cNvPicPr preferRelativeResize="0"/>
          <p:nvPr/>
        </p:nvPicPr>
        <p:blipFill rotWithShape="1">
          <a:blip r:embed="rId4">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68395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4"/>
          <p:cNvSpPr txBox="1">
            <a:spLocks noGrp="1"/>
          </p:cNvSpPr>
          <p:nvPr>
            <p:ph type="title" idx="4294967295"/>
          </p:nvPr>
        </p:nvSpPr>
        <p:spPr>
          <a:xfrm>
            <a:off x="911424" y="3717032"/>
            <a:ext cx="10058400" cy="2986088"/>
          </a:xfrm>
          <a:prstGeom prst="rect">
            <a:avLst/>
          </a:prstGeom>
          <a:noFill/>
          <a:ln>
            <a:noFill/>
          </a:ln>
        </p:spPr>
        <p:txBody>
          <a:bodyPr spcFirstLastPara="1" wrap="square" lIns="91425" tIns="45700" rIns="91425" bIns="45700" anchor="b" anchorCtr="0">
            <a:noAutofit/>
          </a:bodyPr>
          <a:lstStyle/>
          <a:p>
            <a:r>
              <a:rPr lang="en-GB" b="1" dirty="0">
                <a:latin typeface="Century Gothic"/>
                <a:ea typeface="Century Gothic"/>
                <a:cs typeface="Century Gothic"/>
                <a:sym typeface="Century Gothic"/>
              </a:rPr>
              <a:t>Introduction to Blockchain </a:t>
            </a:r>
            <a:r>
              <a:rPr lang="en-GB" b="1" dirty="0" smtClean="0">
                <a:latin typeface="Century Gothic"/>
                <a:ea typeface="Century Gothic"/>
                <a:cs typeface="Century Gothic"/>
                <a:sym typeface="Century Gothic"/>
              </a:rPr>
              <a:t>development</a:t>
            </a:r>
            <a:br>
              <a:rPr lang="en-GB" b="1" dirty="0" smtClean="0">
                <a:latin typeface="Century Gothic"/>
                <a:ea typeface="Century Gothic"/>
                <a:cs typeface="Century Gothic"/>
                <a:sym typeface="Century Gothic"/>
              </a:rPr>
            </a:br>
            <a:r>
              <a:rPr lang="en-GB" b="1" dirty="0" smtClean="0">
                <a:latin typeface="Century Gothic"/>
                <a:ea typeface="Century Gothic"/>
                <a:cs typeface="Century Gothic"/>
                <a:sym typeface="Century Gothic"/>
              </a:rPr>
              <a:t/>
            </a:r>
            <a:br>
              <a:rPr lang="en-GB" b="1" dirty="0" smtClean="0">
                <a:latin typeface="Century Gothic"/>
                <a:ea typeface="Century Gothic"/>
                <a:cs typeface="Century Gothic"/>
                <a:sym typeface="Century Gothic"/>
              </a:rPr>
            </a:br>
            <a:r>
              <a:rPr lang="en-GB" sz="2800" dirty="0">
                <a:solidFill>
                  <a:schemeClr val="tx1"/>
                </a:solidFill>
              </a:rPr>
              <a:t>Tutor: Loui </a:t>
            </a:r>
            <a:r>
              <a:rPr lang="en-GB" sz="2800" dirty="0" err="1">
                <a:solidFill>
                  <a:schemeClr val="tx1"/>
                </a:solidFill>
              </a:rPr>
              <a:t>Mercieca</a:t>
            </a:r>
            <a:r>
              <a:rPr lang="en-GB" sz="2800" dirty="0">
                <a:solidFill>
                  <a:schemeClr val="tx1"/>
                </a:solidFill>
              </a:rPr>
              <a:t/>
            </a:r>
            <a:br>
              <a:rPr lang="en-GB" sz="2800" dirty="0">
                <a:solidFill>
                  <a:schemeClr val="tx1"/>
                </a:solidFill>
              </a:rPr>
            </a:br>
            <a:r>
              <a:rPr lang="en-GB" sz="2800" dirty="0">
                <a:solidFill>
                  <a:schemeClr val="tx1"/>
                </a:solidFill>
              </a:rPr>
              <a:t>Date:   Oct 2018</a:t>
            </a:r>
            <a:r>
              <a:rPr lang="en-GB" sz="6000" dirty="0">
                <a:solidFill>
                  <a:schemeClr val="tx1"/>
                </a:solidFill>
              </a:rPr>
              <a:t/>
            </a:r>
            <a:br>
              <a:rPr lang="en-GB" sz="6000" dirty="0">
                <a:solidFill>
                  <a:schemeClr val="tx1"/>
                </a:solidFill>
              </a:rPr>
            </a:br>
            <a:r>
              <a:rPr lang="en-GB" sz="6000" dirty="0" smtClean="0">
                <a:latin typeface="Century Gothic"/>
                <a:ea typeface="Century Gothic"/>
                <a:cs typeface="Century Gothic"/>
                <a:sym typeface="Century Gothic"/>
              </a:rPr>
              <a:t/>
            </a:r>
            <a:br>
              <a:rPr lang="en-GB" sz="6000" dirty="0" smtClean="0">
                <a:latin typeface="Century Gothic"/>
                <a:ea typeface="Century Gothic"/>
                <a:cs typeface="Century Gothic"/>
                <a:sym typeface="Century Gothic"/>
              </a:rPr>
            </a:br>
            <a:endParaRPr sz="6000" b="0" i="0" u="none" strike="noStrike" cap="none" dirty="0">
              <a:solidFill>
                <a:srgbClr val="3F3F3F"/>
              </a:solidFill>
              <a:latin typeface="Century Gothic"/>
              <a:ea typeface="Century Gothic"/>
              <a:cs typeface="Century Gothic"/>
              <a:sym typeface="Century Gothic"/>
            </a:endParaRPr>
          </a:p>
        </p:txBody>
      </p:sp>
      <p:pic>
        <p:nvPicPr>
          <p:cNvPr id="110"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dirty="0"/>
          </a:p>
        </p:txBody>
      </p:sp>
      <p:sp>
        <p:nvSpPr>
          <p:cNvPr id="3" name="Text Placeholder 2"/>
          <p:cNvSpPr>
            <a:spLocks noGrp="1"/>
          </p:cNvSpPr>
          <p:nvPr>
            <p:ph type="body" idx="1"/>
          </p:nvPr>
        </p:nvSpPr>
        <p:spPr>
          <a:xfrm>
            <a:off x="1097280" y="1845734"/>
            <a:ext cx="10058400" cy="4319570"/>
          </a:xfrm>
        </p:spPr>
        <p:txBody>
          <a:bodyPr>
            <a:normAutofit lnSpcReduction="10000"/>
          </a:bodyPr>
          <a:lstStyle/>
          <a:p>
            <a:pPr marL="109728" indent="0">
              <a:buNone/>
            </a:pPr>
            <a:r>
              <a:rPr lang="en-GB" sz="2800" b="1" u="sng" dirty="0"/>
              <a:t>Gossip Protocol Network</a:t>
            </a:r>
          </a:p>
          <a:p>
            <a:pPr marL="109728" indent="0">
              <a:buNone/>
            </a:pPr>
            <a:endParaRPr lang="en-GB" sz="2800" b="1" u="sng" dirty="0"/>
          </a:p>
          <a:p>
            <a:r>
              <a:rPr lang="en-GB" sz="2400" dirty="0"/>
              <a:t>In the same fashion as in human social networks, a computer gossip network works by having each individual node relay freshly received information to its own peers. </a:t>
            </a:r>
          </a:p>
          <a:p>
            <a:r>
              <a:rPr lang="en-GB" sz="2400" dirty="0"/>
              <a:t>Such protocols vary in their aspects, such as latency or laziness. </a:t>
            </a:r>
          </a:p>
          <a:p>
            <a:r>
              <a:rPr lang="en-GB" sz="2400" dirty="0"/>
              <a:t>Nodes may also choose to drop new information.</a:t>
            </a:r>
          </a:p>
          <a:p>
            <a:endParaRPr lang="en-GB" sz="2400" dirty="0"/>
          </a:p>
          <a:p>
            <a:r>
              <a:rPr lang="en-GB" sz="2400" dirty="0"/>
              <a:t>In a Bitcoin context, a new transaction is broadcast in this way if and only if it is valid.</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703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dirty="0"/>
          </a:p>
        </p:txBody>
      </p:sp>
      <p:sp>
        <p:nvSpPr>
          <p:cNvPr id="3" name="Text Placeholder 2"/>
          <p:cNvSpPr>
            <a:spLocks noGrp="1"/>
          </p:cNvSpPr>
          <p:nvPr>
            <p:ph type="body" idx="1"/>
          </p:nvPr>
        </p:nvSpPr>
        <p:spPr>
          <a:xfrm>
            <a:off x="1097280" y="1845734"/>
            <a:ext cx="4350648" cy="4319570"/>
          </a:xfrm>
        </p:spPr>
        <p:txBody>
          <a:bodyPr>
            <a:normAutofit/>
          </a:bodyPr>
          <a:lstStyle/>
          <a:p>
            <a:pPr marL="109728" indent="0">
              <a:buNone/>
            </a:pPr>
            <a:r>
              <a:rPr lang="en-GB" sz="2800" b="1" u="sng" dirty="0"/>
              <a:t>Gossip Protocol Network</a:t>
            </a:r>
          </a:p>
          <a:p>
            <a:pPr marL="109728" indent="0">
              <a:buNone/>
            </a:pPr>
            <a:endParaRPr lang="en-GB" sz="2800" b="1" u="sng" dirty="0"/>
          </a:p>
          <a:p>
            <a:r>
              <a:rPr lang="en-GB" sz="2400" dirty="0"/>
              <a:t>In a gossip network a node randomly chooses to whom to broadcast and it does not wait for acknowledgements</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976" y="1813559"/>
            <a:ext cx="5256584" cy="4673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3688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FE7B20-03F7-47E1-ACDE-BB7E31EF0129}"/>
              </a:ext>
            </a:extLst>
          </p:cNvPr>
          <p:cNvSpPr>
            <a:spLocks noGrp="1"/>
          </p:cNvSpPr>
          <p:nvPr>
            <p:ph type="ctrTitle"/>
          </p:nvPr>
        </p:nvSpPr>
        <p:spPr/>
        <p:txBody>
          <a:bodyPr/>
          <a:lstStyle/>
          <a:p>
            <a:r>
              <a:rPr lang="en-GB" sz="6000" b="1" dirty="0" smtClean="0"/>
              <a:t>Introduction to </a:t>
            </a:r>
            <a:r>
              <a:rPr lang="en-GB" sz="6000" b="1" dirty="0" err="1" smtClean="0"/>
              <a:t>Ethereum</a:t>
            </a:r>
            <a:endParaRPr lang="en-GB" sz="6000"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3836897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sp>
        <p:nvSpPr>
          <p:cNvPr id="3" name="Text Placeholder 2"/>
          <p:cNvSpPr>
            <a:spLocks noGrp="1"/>
          </p:cNvSpPr>
          <p:nvPr>
            <p:ph type="body" idx="1"/>
          </p:nvPr>
        </p:nvSpPr>
        <p:spPr>
          <a:xfrm>
            <a:off x="1097280" y="1845734"/>
            <a:ext cx="10299584" cy="4463586"/>
          </a:xfrm>
        </p:spPr>
        <p:txBody>
          <a:bodyPr>
            <a:normAutofit/>
          </a:bodyPr>
          <a:lstStyle/>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055440" y="1908956"/>
            <a:ext cx="9816810" cy="4150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356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r>
              <a:rPr lang="en-GB" b="1" dirty="0" smtClean="0"/>
              <a:t> &amp; Smart Contracts</a:t>
            </a:r>
            <a:endParaRPr lang="en-GB" dirty="0"/>
          </a:p>
        </p:txBody>
      </p:sp>
      <p:sp>
        <p:nvSpPr>
          <p:cNvPr id="3" name="Text Placeholder 2"/>
          <p:cNvSpPr>
            <a:spLocks noGrp="1"/>
          </p:cNvSpPr>
          <p:nvPr>
            <p:ph type="body" idx="1"/>
          </p:nvPr>
        </p:nvSpPr>
        <p:spPr>
          <a:xfrm>
            <a:off x="1097280" y="1845734"/>
            <a:ext cx="9967272" cy="4319570"/>
          </a:xfrm>
        </p:spPr>
        <p:txBody>
          <a:bodyPr>
            <a:normAutofit fontScale="92500" lnSpcReduction="20000"/>
          </a:bodyPr>
          <a:lstStyle/>
          <a:p>
            <a:pPr>
              <a:buFont typeface="Arial" panose="020B0604020202020204" pitchFamily="34" charset="0"/>
              <a:buChar char="•"/>
            </a:pPr>
            <a:r>
              <a:rPr lang="en-GB" sz="2800" dirty="0" err="1"/>
              <a:t>Ethereum</a:t>
            </a:r>
            <a:r>
              <a:rPr lang="en-GB" sz="2800" dirty="0"/>
              <a:t> adds a virtual machine that can execute code. </a:t>
            </a:r>
          </a:p>
          <a:p>
            <a:pPr>
              <a:buFont typeface="Arial" panose="020B0604020202020204" pitchFamily="34" charset="0"/>
              <a:buChar char="•"/>
            </a:pPr>
            <a:endParaRPr lang="en-GB" sz="2800" dirty="0"/>
          </a:p>
          <a:p>
            <a:pPr>
              <a:buFont typeface="Arial" panose="020B0604020202020204" pitchFamily="34" charset="0"/>
              <a:buChar char="•"/>
            </a:pPr>
            <a:r>
              <a:rPr lang="en-GB" sz="2800" dirty="0"/>
              <a:t>In each transaction data can be added, which can be a code that performs logic (smart contracts) as well as input/output to functions that change the state. </a:t>
            </a:r>
          </a:p>
          <a:p>
            <a:pPr>
              <a:buFont typeface="Arial" panose="020B0604020202020204" pitchFamily="34" charset="0"/>
              <a:buChar char="•"/>
            </a:pPr>
            <a:endParaRPr lang="en-GB" sz="2800" dirty="0"/>
          </a:p>
          <a:p>
            <a:pPr>
              <a:buFont typeface="Arial" panose="020B0604020202020204" pitchFamily="34" charset="0"/>
              <a:buChar char="•"/>
            </a:pPr>
            <a:r>
              <a:rPr lang="en-GB" sz="2800" dirty="0"/>
              <a:t>The main role of  smart contracts  is to update the state of the </a:t>
            </a:r>
            <a:r>
              <a:rPr lang="en-GB" sz="2800" dirty="0" err="1"/>
              <a:t>blockchain</a:t>
            </a:r>
            <a:r>
              <a:rPr lang="en-GB" sz="2800" dirty="0"/>
              <a:t>. This logic is known as smart contracts and that is what we code. </a:t>
            </a:r>
          </a:p>
          <a:p>
            <a:pPr>
              <a:buFont typeface="Arial" panose="020B0604020202020204" pitchFamily="34" charset="0"/>
              <a:buChar char="•"/>
            </a:pPr>
            <a:endParaRPr lang="en-GB" sz="2800" dirty="0"/>
          </a:p>
          <a:p>
            <a:pPr>
              <a:buFont typeface="Arial" panose="020B0604020202020204" pitchFamily="34" charset="0"/>
              <a:buChar char="•"/>
            </a:pPr>
            <a:r>
              <a:rPr lang="en-GB" sz="2800" dirty="0"/>
              <a:t>Therefore programs are immutable, they never change. </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079287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r>
              <a:rPr lang="en-GB" b="1" dirty="0" smtClean="0"/>
              <a:t> &amp; Smart Contracts</a:t>
            </a:r>
            <a:endParaRPr lang="en-GB" dirty="0"/>
          </a:p>
        </p:txBody>
      </p:sp>
      <p:sp>
        <p:nvSpPr>
          <p:cNvPr id="3" name="Text Placeholder 2"/>
          <p:cNvSpPr>
            <a:spLocks noGrp="1"/>
          </p:cNvSpPr>
          <p:nvPr>
            <p:ph type="body" idx="1"/>
          </p:nvPr>
        </p:nvSpPr>
        <p:spPr>
          <a:xfrm>
            <a:off x="1097280" y="1845734"/>
            <a:ext cx="9967272" cy="4319570"/>
          </a:xfrm>
        </p:spPr>
        <p:txBody>
          <a:bodyPr>
            <a:normAutofit/>
          </a:bodyPr>
          <a:lstStyle/>
          <a:p>
            <a:pPr marL="0" indent="0" algn="ctr">
              <a:buNone/>
            </a:pPr>
            <a:r>
              <a:rPr lang="en-GB" sz="2800" dirty="0"/>
              <a:t>Note that "</a:t>
            </a:r>
            <a:r>
              <a:rPr lang="en-GB" sz="2800" b="1" dirty="0"/>
              <a:t>contracts</a:t>
            </a:r>
            <a:r>
              <a:rPr lang="en-GB" sz="2800" dirty="0"/>
              <a:t>" in </a:t>
            </a:r>
            <a:r>
              <a:rPr lang="en-GB" sz="2800" dirty="0" err="1"/>
              <a:t>Ethereum</a:t>
            </a:r>
            <a:r>
              <a:rPr lang="en-GB" sz="2800" dirty="0"/>
              <a:t> should not be seen as something that should be "fulfilled" or "complied with"; rather, they are more like "</a:t>
            </a:r>
            <a:r>
              <a:rPr lang="en-GB" sz="2800" b="1" dirty="0"/>
              <a:t>autonomous agents</a:t>
            </a:r>
            <a:r>
              <a:rPr lang="en-GB" sz="2800" dirty="0"/>
              <a:t>" that live inside of the </a:t>
            </a:r>
            <a:r>
              <a:rPr lang="en-GB" sz="2800" dirty="0" err="1"/>
              <a:t>Ethereum</a:t>
            </a:r>
            <a:r>
              <a:rPr lang="en-GB" sz="2800" dirty="0"/>
              <a:t> execution environment, always executing a specific piece of code when "poked" by a message or transaction, and having direct control over their own ether balance and their own key/value store to keep track of persistent variables.</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846821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600" y="695687"/>
            <a:ext cx="6912768" cy="546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11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sp>
        <p:nvSpPr>
          <p:cNvPr id="3" name="Text Placeholder 2"/>
          <p:cNvSpPr>
            <a:spLocks noGrp="1"/>
          </p:cNvSpPr>
          <p:nvPr>
            <p:ph type="body" idx="1"/>
          </p:nvPr>
        </p:nvSpPr>
        <p:spPr>
          <a:xfrm>
            <a:off x="1112364" y="1844824"/>
            <a:ext cx="9967272" cy="4319570"/>
          </a:xfrm>
        </p:spPr>
        <p:txBody>
          <a:bodyPr>
            <a:normAutofit lnSpcReduction="10000"/>
          </a:bodyPr>
          <a:lstStyle/>
          <a:p>
            <a:pPr marL="0" indent="0">
              <a:buNone/>
            </a:pPr>
            <a:r>
              <a:rPr lang="en-GB" sz="2200" b="1" u="sng" dirty="0" err="1"/>
              <a:t>Ethereum</a:t>
            </a:r>
            <a:r>
              <a:rPr lang="en-GB" sz="2200" b="1" u="sng" dirty="0"/>
              <a:t> Accounts</a:t>
            </a:r>
          </a:p>
          <a:p>
            <a:pPr marL="0" indent="0">
              <a:buNone/>
            </a:pPr>
            <a:endParaRPr lang="en-GB" sz="2200" dirty="0"/>
          </a:p>
          <a:p>
            <a:r>
              <a:rPr lang="en-GB" sz="2200" dirty="0"/>
              <a:t>In </a:t>
            </a:r>
            <a:r>
              <a:rPr lang="en-GB" sz="2200" dirty="0" err="1"/>
              <a:t>Ethereum</a:t>
            </a:r>
            <a:r>
              <a:rPr lang="en-GB" sz="2200" dirty="0"/>
              <a:t>, the state is made up of objects called "</a:t>
            </a:r>
            <a:r>
              <a:rPr lang="en-GB" sz="2200" b="1" dirty="0"/>
              <a:t>accounts</a:t>
            </a:r>
            <a:r>
              <a:rPr lang="en-GB" sz="2200" dirty="0"/>
              <a:t>", with each account having a </a:t>
            </a:r>
            <a:r>
              <a:rPr lang="en-GB" sz="2200" b="1" dirty="0"/>
              <a:t>20-byte address </a:t>
            </a:r>
            <a:r>
              <a:rPr lang="en-GB" sz="2200" dirty="0"/>
              <a:t>and state transitions being direct transfers of value and information between accounts. </a:t>
            </a:r>
          </a:p>
          <a:p>
            <a:endParaRPr lang="en-GB" sz="2200" dirty="0"/>
          </a:p>
          <a:p>
            <a:r>
              <a:rPr lang="en-GB" sz="2200" dirty="0"/>
              <a:t>An </a:t>
            </a:r>
            <a:r>
              <a:rPr lang="en-GB" sz="2200" dirty="0" err="1"/>
              <a:t>Ethereum</a:t>
            </a:r>
            <a:r>
              <a:rPr lang="en-GB" sz="2200" dirty="0"/>
              <a:t> account contains four fields:</a:t>
            </a:r>
          </a:p>
          <a:p>
            <a:pPr lvl="1"/>
            <a:r>
              <a:rPr lang="en-GB" sz="2200" dirty="0"/>
              <a:t>The </a:t>
            </a:r>
            <a:r>
              <a:rPr lang="en-GB" sz="2200" b="1" dirty="0"/>
              <a:t>nonce</a:t>
            </a:r>
            <a:r>
              <a:rPr lang="en-GB" sz="2200" dirty="0"/>
              <a:t>, a counter used to make sure each transaction can only be processed once</a:t>
            </a:r>
          </a:p>
          <a:p>
            <a:pPr lvl="1"/>
            <a:r>
              <a:rPr lang="en-GB" sz="2200" dirty="0"/>
              <a:t>The account's </a:t>
            </a:r>
            <a:r>
              <a:rPr lang="en-GB" sz="2200" b="1" dirty="0"/>
              <a:t>current ether </a:t>
            </a:r>
            <a:r>
              <a:rPr lang="en-GB" sz="2200" dirty="0"/>
              <a:t>balance </a:t>
            </a:r>
          </a:p>
          <a:p>
            <a:pPr lvl="1"/>
            <a:r>
              <a:rPr lang="en-GB" sz="2200" dirty="0"/>
              <a:t>The account's </a:t>
            </a:r>
            <a:r>
              <a:rPr lang="en-GB" sz="2200" b="1" dirty="0"/>
              <a:t>contract code</a:t>
            </a:r>
            <a:r>
              <a:rPr lang="en-GB" sz="2200" dirty="0"/>
              <a:t>, if present</a:t>
            </a:r>
          </a:p>
          <a:p>
            <a:pPr lvl="1"/>
            <a:r>
              <a:rPr lang="en-GB" sz="2200" dirty="0"/>
              <a:t>The account's </a:t>
            </a:r>
            <a:r>
              <a:rPr lang="en-GB" sz="2200" b="1" dirty="0"/>
              <a:t>storage</a:t>
            </a:r>
            <a:r>
              <a:rPr lang="en-GB" sz="2200" dirty="0"/>
              <a:t> (empty by default)</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6875233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5" name="Picture 4" descr="ethertransition.png"/>
          <p:cNvPicPr/>
          <p:nvPr/>
        </p:nvPicPr>
        <p:blipFill>
          <a:blip r:embed="rId3">
            <a:extLst>
              <a:ext uri="{28A0092B-C50C-407E-A947-70E740481C1C}">
                <a14:useLocalDpi xmlns:a14="http://schemas.microsoft.com/office/drawing/2010/main" val="0"/>
              </a:ext>
            </a:extLst>
          </a:blip>
          <a:srcRect/>
          <a:stretch>
            <a:fillRect/>
          </a:stretch>
        </p:blipFill>
        <p:spPr bwMode="auto">
          <a:xfrm>
            <a:off x="1734750" y="2148205"/>
            <a:ext cx="8640960" cy="4461130"/>
          </a:xfrm>
          <a:prstGeom prst="rect">
            <a:avLst/>
          </a:prstGeom>
          <a:noFill/>
          <a:ln>
            <a:noFill/>
          </a:ln>
        </p:spPr>
      </p:pic>
      <p:sp>
        <p:nvSpPr>
          <p:cNvPr id="6" name="Text Placeholder 5"/>
          <p:cNvSpPr>
            <a:spLocks noGrp="1"/>
          </p:cNvSpPr>
          <p:nvPr>
            <p:ph type="body" idx="1"/>
          </p:nvPr>
        </p:nvSpPr>
        <p:spPr>
          <a:xfrm>
            <a:off x="1199456" y="1844824"/>
            <a:ext cx="10058400" cy="4023360"/>
          </a:xfrm>
        </p:spPr>
        <p:txBody>
          <a:bodyPr/>
          <a:lstStyle/>
          <a:p>
            <a:pPr marL="0" indent="0">
              <a:buNone/>
            </a:pPr>
            <a:r>
              <a:rPr lang="en-GB" sz="2200" b="1" u="sng" dirty="0" smtClean="0"/>
              <a:t>State </a:t>
            </a:r>
            <a:r>
              <a:rPr lang="en-GB" sz="2200" b="1" u="sng" dirty="0"/>
              <a:t>Transactions</a:t>
            </a:r>
          </a:p>
        </p:txBody>
      </p:sp>
    </p:spTree>
    <p:extLst>
      <p:ext uri="{BB962C8B-B14F-4D97-AF65-F5344CB8AC3E}">
        <p14:creationId xmlns:p14="http://schemas.microsoft.com/office/powerpoint/2010/main" val="34305250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
        <p:nvSpPr>
          <p:cNvPr id="5" name="Text Placeholder 4"/>
          <p:cNvSpPr>
            <a:spLocks noGrp="1"/>
          </p:cNvSpPr>
          <p:nvPr>
            <p:ph type="body" idx="1"/>
          </p:nvPr>
        </p:nvSpPr>
        <p:spPr>
          <a:xfrm>
            <a:off x="1097280" y="1845734"/>
            <a:ext cx="2766472" cy="4023360"/>
          </a:xfrm>
        </p:spPr>
        <p:txBody>
          <a:bodyPr/>
          <a:lstStyle/>
          <a:p>
            <a:pPr marL="101600" indent="0">
              <a:buNone/>
            </a:pPr>
            <a:r>
              <a:rPr lang="en-GB" sz="2200" dirty="0"/>
              <a:t>A transaction is an atomic event, an event whose sub-event parts make no sense in isolation.</a:t>
            </a:r>
          </a:p>
          <a:p>
            <a:endParaRPr lang="en-GB" dirty="0"/>
          </a:p>
        </p:txBody>
      </p:sp>
      <p:pic>
        <p:nvPicPr>
          <p:cNvPr id="7" name="Picture 6"/>
          <p:cNvPicPr/>
          <p:nvPr/>
        </p:nvPicPr>
        <p:blipFill rotWithShape="1">
          <a:blip r:embed="rId3"/>
          <a:srcRect l="34613" t="20415" r="14889" b="20478"/>
          <a:stretch/>
        </p:blipFill>
        <p:spPr bwMode="auto">
          <a:xfrm>
            <a:off x="4297016" y="1902971"/>
            <a:ext cx="7056784" cy="43204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504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Course Material</a:t>
            </a:r>
            <a:endParaRPr lang="en-GB" b="1" dirty="0"/>
          </a:p>
        </p:txBody>
      </p:sp>
      <p:sp>
        <p:nvSpPr>
          <p:cNvPr id="3" name="Text Placeholder 2"/>
          <p:cNvSpPr>
            <a:spLocks noGrp="1"/>
          </p:cNvSpPr>
          <p:nvPr>
            <p:ph type="body" idx="1"/>
          </p:nvPr>
        </p:nvSpPr>
        <p:spPr/>
        <p:txBody>
          <a:bodyPr/>
          <a:lstStyle/>
          <a:p>
            <a:endParaRPr lang="en-GB" b="1" dirty="0" smtClean="0"/>
          </a:p>
          <a:p>
            <a:r>
              <a:rPr lang="en-GB" b="1" dirty="0" smtClean="0"/>
              <a:t>Module </a:t>
            </a:r>
            <a:r>
              <a:rPr lang="en-GB" b="1" dirty="0"/>
              <a:t>1: Blockchain Under the Hood</a:t>
            </a:r>
            <a:endParaRPr lang="en-GB" dirty="0"/>
          </a:p>
          <a:p>
            <a:r>
              <a:rPr lang="en-GB" b="1" dirty="0"/>
              <a:t>Module 2: </a:t>
            </a:r>
            <a:r>
              <a:rPr lang="en-GB" b="1" dirty="0" err="1"/>
              <a:t>Ethereum</a:t>
            </a:r>
            <a:r>
              <a:rPr lang="en-GB" b="1" dirty="0"/>
              <a:t> Basics</a:t>
            </a:r>
            <a:endParaRPr lang="en-GB" dirty="0"/>
          </a:p>
          <a:p>
            <a:r>
              <a:rPr lang="en-GB" b="1" dirty="0"/>
              <a:t>Module 3: RPC and web3</a:t>
            </a:r>
            <a:endParaRPr lang="en-GB" dirty="0"/>
          </a:p>
          <a:p>
            <a:r>
              <a:rPr lang="en-GB" b="1" dirty="0"/>
              <a:t>Module 4: Truffle and </a:t>
            </a:r>
            <a:r>
              <a:rPr lang="en-GB" b="1" dirty="0" err="1"/>
              <a:t>Metamask</a:t>
            </a:r>
            <a:endParaRPr lang="en-GB" dirty="0"/>
          </a:p>
          <a:p>
            <a:r>
              <a:rPr lang="en-GB" b="1" dirty="0"/>
              <a:t>Module 5: Solidity Coding in Depth</a:t>
            </a:r>
            <a:endParaRPr lang="en-GB" dirty="0"/>
          </a:p>
          <a:p>
            <a:r>
              <a:rPr lang="en-GB" b="1" dirty="0"/>
              <a:t>Module 6: Security</a:t>
            </a:r>
            <a:endParaRPr lang="en-GB" dirty="0"/>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3396294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
        <p:nvSpPr>
          <p:cNvPr id="6" name="Text Placeholder 5"/>
          <p:cNvSpPr>
            <a:spLocks noGrp="1"/>
          </p:cNvSpPr>
          <p:nvPr>
            <p:ph type="body" idx="1"/>
          </p:nvPr>
        </p:nvSpPr>
        <p:spPr>
          <a:xfrm>
            <a:off x="1199456" y="1844824"/>
            <a:ext cx="10058400" cy="4023360"/>
          </a:xfrm>
        </p:spPr>
        <p:txBody>
          <a:bodyPr/>
          <a:lstStyle/>
          <a:p>
            <a:pPr marL="0" indent="0">
              <a:buNone/>
            </a:pPr>
            <a:r>
              <a:rPr lang="en-GB" sz="2200" b="1" u="sng" dirty="0" smtClean="0"/>
              <a:t>Forking </a:t>
            </a:r>
            <a:endParaRPr lang="en-GB" sz="2200" b="1" u="sng" dirty="0"/>
          </a:p>
        </p:txBody>
      </p:sp>
      <p:pic>
        <p:nvPicPr>
          <p:cNvPr id="7" name="Picture 6"/>
          <p:cNvPicPr/>
          <p:nvPr/>
        </p:nvPicPr>
        <p:blipFill rotWithShape="1">
          <a:blip r:embed="rId3"/>
          <a:srcRect l="33570" t="17152" r="13417" b="17406"/>
          <a:stretch/>
        </p:blipFill>
        <p:spPr bwMode="auto">
          <a:xfrm>
            <a:off x="3935760" y="1844824"/>
            <a:ext cx="7054352" cy="45488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0210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
        <p:nvSpPr>
          <p:cNvPr id="6" name="Text Placeholder 5"/>
          <p:cNvSpPr>
            <a:spLocks noGrp="1"/>
          </p:cNvSpPr>
          <p:nvPr>
            <p:ph type="body" idx="1"/>
          </p:nvPr>
        </p:nvSpPr>
        <p:spPr>
          <a:xfrm>
            <a:off x="1199456" y="1844824"/>
            <a:ext cx="10058400" cy="4023360"/>
          </a:xfrm>
        </p:spPr>
        <p:txBody>
          <a:bodyPr/>
          <a:lstStyle/>
          <a:p>
            <a:pPr marL="0" indent="0">
              <a:buNone/>
            </a:pPr>
            <a:r>
              <a:rPr lang="en-GB" sz="2200" b="1" u="sng" dirty="0" smtClean="0"/>
              <a:t>Forking </a:t>
            </a:r>
            <a:endParaRPr lang="en-GB" sz="2200" b="1" u="sng" dirty="0"/>
          </a:p>
        </p:txBody>
      </p:sp>
      <p:pic>
        <p:nvPicPr>
          <p:cNvPr id="8" name="Picture 7"/>
          <p:cNvPicPr/>
          <p:nvPr/>
        </p:nvPicPr>
        <p:blipFill rotWithShape="1">
          <a:blip r:embed="rId3"/>
          <a:srcRect l="35398" t="24636" r="15244" b="8939"/>
          <a:stretch/>
        </p:blipFill>
        <p:spPr bwMode="auto">
          <a:xfrm>
            <a:off x="4433126" y="1895804"/>
            <a:ext cx="6703434" cy="46511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432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
        <p:nvSpPr>
          <p:cNvPr id="6" name="Text Placeholder 5"/>
          <p:cNvSpPr>
            <a:spLocks noGrp="1"/>
          </p:cNvSpPr>
          <p:nvPr>
            <p:ph type="body" idx="1"/>
          </p:nvPr>
        </p:nvSpPr>
        <p:spPr>
          <a:xfrm>
            <a:off x="1199456" y="1844824"/>
            <a:ext cx="10058400" cy="4023360"/>
          </a:xfrm>
        </p:spPr>
        <p:txBody>
          <a:bodyPr/>
          <a:lstStyle/>
          <a:p>
            <a:pPr marL="0" indent="0">
              <a:buNone/>
            </a:pPr>
            <a:r>
              <a:rPr lang="en-GB" sz="2200" b="1" u="sng" dirty="0" smtClean="0"/>
              <a:t>Forking </a:t>
            </a:r>
            <a:endParaRPr lang="en-GB" sz="2200" b="1" u="sng" dirty="0"/>
          </a:p>
        </p:txBody>
      </p:sp>
      <p:pic>
        <p:nvPicPr>
          <p:cNvPr id="8" name="Picture 7"/>
          <p:cNvPicPr/>
          <p:nvPr/>
        </p:nvPicPr>
        <p:blipFill rotWithShape="1">
          <a:blip r:embed="rId3"/>
          <a:srcRect l="35398" t="24636" r="15244" b="8939"/>
          <a:stretch/>
        </p:blipFill>
        <p:spPr bwMode="auto">
          <a:xfrm>
            <a:off x="4433126" y="1895804"/>
            <a:ext cx="6703434" cy="46511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4817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
        <p:nvSpPr>
          <p:cNvPr id="6" name="Text Placeholder 5"/>
          <p:cNvSpPr>
            <a:spLocks noGrp="1"/>
          </p:cNvSpPr>
          <p:nvPr>
            <p:ph type="body" idx="1"/>
          </p:nvPr>
        </p:nvSpPr>
        <p:spPr>
          <a:xfrm>
            <a:off x="1199456" y="1737360"/>
            <a:ext cx="10058400" cy="4499952"/>
          </a:xfrm>
        </p:spPr>
        <p:txBody>
          <a:bodyPr>
            <a:normAutofit fontScale="62500" lnSpcReduction="20000"/>
          </a:bodyPr>
          <a:lstStyle/>
          <a:p>
            <a:pPr marL="0" indent="0">
              <a:buNone/>
            </a:pPr>
            <a:r>
              <a:rPr lang="en-GB" sz="3800" b="1" u="sng" dirty="0" smtClean="0"/>
              <a:t>Gas</a:t>
            </a:r>
          </a:p>
          <a:p>
            <a:pPr marL="109728" indent="0">
              <a:buNone/>
            </a:pPr>
            <a:endParaRPr lang="en-GB" sz="1600" b="1" u="sng" dirty="0"/>
          </a:p>
          <a:p>
            <a:pPr>
              <a:lnSpc>
                <a:spcPct val="120000"/>
              </a:lnSpc>
              <a:spcBef>
                <a:spcPts val="0"/>
              </a:spcBef>
              <a:buFont typeface="Arial" panose="020B0604020202020204" pitchFamily="34" charset="0"/>
              <a:buChar char="•"/>
            </a:pPr>
            <a:r>
              <a:rPr lang="en-GB" sz="2900" dirty="0" err="1"/>
              <a:t>Ethereum</a:t>
            </a:r>
            <a:r>
              <a:rPr lang="en-GB" sz="2900" dirty="0"/>
              <a:t> transactions are coded and may include an infinite loop or a circular reference that never breaks, all of which can be seen as another type of attack. </a:t>
            </a:r>
          </a:p>
          <a:p>
            <a:pPr>
              <a:lnSpc>
                <a:spcPct val="120000"/>
              </a:lnSpc>
              <a:spcBef>
                <a:spcPts val="0"/>
              </a:spcBef>
              <a:buFont typeface="Arial" panose="020B0604020202020204" pitchFamily="34" charset="0"/>
              <a:buChar char="•"/>
            </a:pPr>
            <a:endParaRPr lang="en-GB" sz="2900" dirty="0"/>
          </a:p>
          <a:p>
            <a:pPr>
              <a:lnSpc>
                <a:spcPct val="120000"/>
              </a:lnSpc>
              <a:spcBef>
                <a:spcPts val="0"/>
              </a:spcBef>
              <a:buFont typeface="Arial" panose="020B0604020202020204" pitchFamily="34" charset="0"/>
              <a:buChar char="•"/>
            </a:pPr>
            <a:r>
              <a:rPr lang="en-GB" sz="2900" dirty="0"/>
              <a:t>To protect against such an attack, </a:t>
            </a:r>
            <a:r>
              <a:rPr lang="en-GB" sz="2900" dirty="0" err="1"/>
              <a:t>Ethereum</a:t>
            </a:r>
            <a:r>
              <a:rPr lang="en-GB" sz="2900" dirty="0"/>
              <a:t> introduces another concept, that of gas. </a:t>
            </a:r>
          </a:p>
          <a:p>
            <a:pPr>
              <a:lnSpc>
                <a:spcPct val="120000"/>
              </a:lnSpc>
              <a:spcBef>
                <a:spcPts val="0"/>
              </a:spcBef>
              <a:buFont typeface="Arial" panose="020B0604020202020204" pitchFamily="34" charset="0"/>
              <a:buChar char="•"/>
            </a:pPr>
            <a:endParaRPr lang="en-GB" sz="2900" dirty="0"/>
          </a:p>
          <a:p>
            <a:pPr>
              <a:lnSpc>
                <a:spcPct val="120000"/>
              </a:lnSpc>
              <a:spcBef>
                <a:spcPts val="0"/>
              </a:spcBef>
              <a:buFont typeface="Arial" panose="020B0604020202020204" pitchFamily="34" charset="0"/>
              <a:buChar char="•"/>
            </a:pPr>
            <a:r>
              <a:rPr lang="en-GB" sz="2900" dirty="0"/>
              <a:t>Gas is convertible from Ether, the currency of the </a:t>
            </a:r>
            <a:r>
              <a:rPr lang="en-GB" sz="2900" dirty="0" err="1"/>
              <a:t>Ethereum</a:t>
            </a:r>
            <a:r>
              <a:rPr lang="en-GB" sz="2900" dirty="0"/>
              <a:t> </a:t>
            </a:r>
            <a:r>
              <a:rPr lang="en-GB" sz="2900" dirty="0" err="1"/>
              <a:t>blockchain</a:t>
            </a:r>
            <a:r>
              <a:rPr lang="en-GB" sz="2900" dirty="0"/>
              <a:t>, is provided by the transaction creator and is consumed at each computational step:</a:t>
            </a:r>
          </a:p>
          <a:p>
            <a:pPr>
              <a:lnSpc>
                <a:spcPct val="120000"/>
              </a:lnSpc>
              <a:spcBef>
                <a:spcPts val="0"/>
              </a:spcBef>
              <a:buFont typeface="Arial" panose="020B0604020202020204" pitchFamily="34" charset="0"/>
              <a:buChar char="•"/>
            </a:pPr>
            <a:endParaRPr lang="en-GB" sz="2900" dirty="0"/>
          </a:p>
          <a:p>
            <a:pPr>
              <a:lnSpc>
                <a:spcPct val="120000"/>
              </a:lnSpc>
              <a:spcBef>
                <a:spcPts val="0"/>
              </a:spcBef>
              <a:buFont typeface="Arial" panose="020B0604020202020204" pitchFamily="34" charset="0"/>
              <a:buChar char="•"/>
            </a:pPr>
            <a:r>
              <a:rPr lang="en-GB" sz="2900" dirty="0"/>
              <a:t>If the computation stops before all the gas is consumed, the consumed gas is collected by the winning miner, and the remainder returned to the transaction creator.</a:t>
            </a:r>
          </a:p>
          <a:p>
            <a:pPr>
              <a:lnSpc>
                <a:spcPct val="120000"/>
              </a:lnSpc>
              <a:spcBef>
                <a:spcPts val="0"/>
              </a:spcBef>
              <a:buFont typeface="Arial" panose="020B0604020202020204" pitchFamily="34" charset="0"/>
              <a:buChar char="•"/>
            </a:pPr>
            <a:endParaRPr lang="en-GB" sz="2900" dirty="0"/>
          </a:p>
          <a:p>
            <a:pPr>
              <a:lnSpc>
                <a:spcPct val="120000"/>
              </a:lnSpc>
              <a:spcBef>
                <a:spcPts val="0"/>
              </a:spcBef>
              <a:buFont typeface="Arial" panose="020B0604020202020204" pitchFamily="34" charset="0"/>
              <a:buChar char="•"/>
            </a:pPr>
            <a:r>
              <a:rPr lang="en-GB" sz="2900" dirty="0"/>
              <a:t>If the gas provided is fully consumed before the computations have completed, the computation stops, all state changes dropped, and all gas goes to the winning miner.</a:t>
            </a:r>
          </a:p>
          <a:p>
            <a:pPr marL="0" indent="0">
              <a:buNone/>
            </a:pPr>
            <a:endParaRPr lang="en-GB" sz="2200" b="1" u="sng" dirty="0"/>
          </a:p>
        </p:txBody>
      </p:sp>
    </p:spTree>
    <p:extLst>
      <p:ext uri="{BB962C8B-B14F-4D97-AF65-F5344CB8AC3E}">
        <p14:creationId xmlns:p14="http://schemas.microsoft.com/office/powerpoint/2010/main" val="3086211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
        <p:nvSpPr>
          <p:cNvPr id="6" name="Text Placeholder 5"/>
          <p:cNvSpPr>
            <a:spLocks noGrp="1"/>
          </p:cNvSpPr>
          <p:nvPr>
            <p:ph type="body" idx="1"/>
          </p:nvPr>
        </p:nvSpPr>
        <p:spPr>
          <a:xfrm>
            <a:off x="1199456" y="1737360"/>
            <a:ext cx="10058400" cy="4499952"/>
          </a:xfrm>
        </p:spPr>
        <p:txBody>
          <a:bodyPr>
            <a:normAutofit/>
          </a:bodyPr>
          <a:lstStyle/>
          <a:p>
            <a:pPr marL="101600" indent="0">
              <a:buNone/>
            </a:pPr>
            <a:r>
              <a:rPr lang="en-GB" sz="2400" b="1" u="sng" dirty="0"/>
              <a:t>Consensus Protocol</a:t>
            </a:r>
          </a:p>
          <a:p>
            <a:pPr marL="109728" indent="0">
              <a:buNone/>
            </a:pPr>
            <a:endParaRPr lang="en-GB" sz="1600" b="1" u="sng" dirty="0"/>
          </a:p>
          <a:p>
            <a:pPr marL="109728" indent="0">
              <a:buNone/>
            </a:pPr>
            <a:r>
              <a:rPr lang="en-GB" dirty="0" err="1"/>
              <a:t>Ethereum</a:t>
            </a:r>
            <a:r>
              <a:rPr lang="en-GB" dirty="0"/>
              <a:t> uses Elliptic curve as its basis to sign and verify </a:t>
            </a:r>
          </a:p>
          <a:p>
            <a:pPr marL="109728" indent="0" algn="ctr">
              <a:buNone/>
            </a:pPr>
            <a:endParaRPr lang="en-GB" dirty="0"/>
          </a:p>
          <a:p>
            <a:pPr marL="109728" indent="0" algn="ctr">
              <a:buNone/>
            </a:pPr>
            <a:r>
              <a:rPr lang="en-GB" u="sng" dirty="0">
                <a:hlinkClick r:id="rId3"/>
              </a:rPr>
              <a:t>http://mathworld.wolfram.com/EllipticCurve.html</a:t>
            </a:r>
            <a:endParaRPr lang="en-GB" u="sng" dirty="0"/>
          </a:p>
          <a:p>
            <a:pPr marL="109728" indent="0" algn="ctr">
              <a:buNone/>
            </a:pPr>
            <a:endParaRPr lang="en-GB" dirty="0"/>
          </a:p>
          <a:p>
            <a:pPr marL="109728" indent="0" algn="ctr">
              <a:buNone/>
            </a:pPr>
            <a:r>
              <a:rPr lang="en-GB" u="sng" dirty="0">
                <a:hlinkClick r:id="rId4"/>
              </a:rPr>
              <a:t>https://anders.com/blockchain/public-private-keys/keys.html</a:t>
            </a:r>
            <a:endParaRPr lang="en-GB" dirty="0"/>
          </a:p>
          <a:p>
            <a:pPr marL="0" indent="0">
              <a:buNone/>
            </a:pPr>
            <a:endParaRPr lang="en-GB" sz="2200" b="1" u="sng" dirty="0"/>
          </a:p>
        </p:txBody>
      </p:sp>
    </p:spTree>
    <p:extLst>
      <p:ext uri="{BB962C8B-B14F-4D97-AF65-F5344CB8AC3E}">
        <p14:creationId xmlns:p14="http://schemas.microsoft.com/office/powerpoint/2010/main" val="8391830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err="1" smtClean="0"/>
              <a:t>Ethereum</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
        <p:nvSpPr>
          <p:cNvPr id="6" name="Text Placeholder 5"/>
          <p:cNvSpPr>
            <a:spLocks noGrp="1"/>
          </p:cNvSpPr>
          <p:nvPr>
            <p:ph type="body" idx="1"/>
          </p:nvPr>
        </p:nvSpPr>
        <p:spPr>
          <a:xfrm>
            <a:off x="1199456" y="1844824"/>
            <a:ext cx="10058400" cy="4023360"/>
          </a:xfrm>
        </p:spPr>
        <p:txBody>
          <a:bodyPr/>
          <a:lstStyle/>
          <a:p>
            <a:pPr marL="0" indent="0">
              <a:buNone/>
            </a:pPr>
            <a:r>
              <a:rPr lang="en-GB" sz="2200" b="1" u="sng" dirty="0" smtClean="0"/>
              <a:t>Further Reading</a:t>
            </a:r>
          </a:p>
          <a:p>
            <a:pPr marL="0" indent="0">
              <a:buNone/>
            </a:pPr>
            <a:endParaRPr lang="en-GB" sz="2200" b="1" u="sng" dirty="0"/>
          </a:p>
          <a:p>
            <a:pPr algn="ctr"/>
            <a:r>
              <a:rPr lang="en-GB" sz="2400" u="sng" dirty="0">
                <a:hlinkClick r:id="rId3"/>
              </a:rPr>
              <a:t>https://github.com/ethereum/wiki/wiki/White-Paper</a:t>
            </a:r>
            <a:r>
              <a:rPr lang="en-GB" sz="2400" dirty="0"/>
              <a:t> </a:t>
            </a:r>
          </a:p>
          <a:p>
            <a:pPr algn="ctr"/>
            <a:endParaRPr lang="en-GB" sz="2400" dirty="0"/>
          </a:p>
          <a:p>
            <a:pPr algn="ctr"/>
            <a:r>
              <a:rPr lang="en-GB" sz="2400" u="sng" dirty="0">
                <a:hlinkClick r:id="rId4"/>
              </a:rPr>
              <a:t>http://gavwood.com/Paper.pdf</a:t>
            </a:r>
            <a:r>
              <a:rPr lang="en-GB" sz="2400" dirty="0"/>
              <a:t> </a:t>
            </a:r>
          </a:p>
          <a:p>
            <a:pPr marL="0" indent="0">
              <a:buNone/>
            </a:pPr>
            <a:endParaRPr lang="en-GB" sz="2200" b="1" u="sng" dirty="0"/>
          </a:p>
        </p:txBody>
      </p:sp>
    </p:spTree>
    <p:extLst>
      <p:ext uri="{BB962C8B-B14F-4D97-AF65-F5344CB8AC3E}">
        <p14:creationId xmlns:p14="http://schemas.microsoft.com/office/powerpoint/2010/main" val="42716261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FE7B20-03F7-47E1-ACDE-BB7E31EF0129}"/>
              </a:ext>
            </a:extLst>
          </p:cNvPr>
          <p:cNvSpPr>
            <a:spLocks noGrp="1"/>
          </p:cNvSpPr>
          <p:nvPr>
            <p:ph type="ctrTitle"/>
          </p:nvPr>
        </p:nvSpPr>
        <p:spPr/>
        <p:txBody>
          <a:bodyPr/>
          <a:lstStyle/>
          <a:p>
            <a:r>
              <a:rPr lang="en-GB" sz="4800" b="1" dirty="0" smtClean="0"/>
              <a:t>Setting the development Environment</a:t>
            </a:r>
            <a:endParaRPr lang="en-GB" sz="4800"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383689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Tools Required </a:t>
            </a:r>
            <a:endParaRPr lang="en-GB" b="1" dirty="0"/>
          </a:p>
        </p:txBody>
      </p:sp>
      <p:sp>
        <p:nvSpPr>
          <p:cNvPr id="3" name="Text Placeholder 2"/>
          <p:cNvSpPr>
            <a:spLocks noGrp="1"/>
          </p:cNvSpPr>
          <p:nvPr>
            <p:ph type="body" idx="1"/>
          </p:nvPr>
        </p:nvSpPr>
        <p:spPr/>
        <p:txBody>
          <a:bodyPr>
            <a:normAutofit/>
          </a:bodyPr>
          <a:lstStyle/>
          <a:p>
            <a:r>
              <a:rPr lang="en-GB" dirty="0" smtClean="0"/>
              <a:t>Node.js</a:t>
            </a:r>
          </a:p>
          <a:p>
            <a:r>
              <a:rPr lang="en-GB" dirty="0" err="1" smtClean="0"/>
              <a:t>Geth</a:t>
            </a:r>
            <a:endParaRPr lang="en-GB" dirty="0" smtClean="0"/>
          </a:p>
          <a:p>
            <a:r>
              <a:rPr lang="en-GB" dirty="0" smtClean="0"/>
              <a:t>Python4</a:t>
            </a:r>
          </a:p>
          <a:p>
            <a:r>
              <a:rPr lang="en-GB" dirty="0" smtClean="0"/>
              <a:t>C</a:t>
            </a:r>
            <a:r>
              <a:rPr lang="en-GB" dirty="0"/>
              <a:t>++ </a:t>
            </a:r>
            <a:endParaRPr lang="en-GB" dirty="0" smtClean="0"/>
          </a:p>
          <a:p>
            <a:r>
              <a:rPr lang="en-GB" dirty="0" smtClean="0"/>
              <a:t>Truffle</a:t>
            </a:r>
          </a:p>
          <a:p>
            <a:r>
              <a:rPr lang="en-GB" dirty="0" smtClean="0"/>
              <a:t>Web3</a:t>
            </a:r>
          </a:p>
          <a:p>
            <a:r>
              <a:rPr lang="en-GB" dirty="0" err="1" smtClean="0"/>
              <a:t>Solc</a:t>
            </a:r>
            <a:endParaRPr lang="en-GB" dirty="0" smtClean="0"/>
          </a:p>
          <a:p>
            <a:r>
              <a:rPr lang="en-GB" dirty="0" err="1" smtClean="0"/>
              <a:t>TestRpc</a:t>
            </a:r>
            <a:endParaRPr lang="en-GB" dirty="0" smtClean="0"/>
          </a:p>
          <a:p>
            <a:r>
              <a:rPr lang="en-GB" dirty="0" err="1" smtClean="0"/>
              <a:t>MetaMask</a:t>
            </a:r>
            <a:endParaRPr lang="en-GB" dirty="0" smtClean="0"/>
          </a:p>
          <a:p>
            <a:pPr marL="101600" indent="0">
              <a:buNone/>
            </a:pPr>
            <a:endParaRPr lang="en-GB" dirty="0"/>
          </a:p>
        </p:txBody>
      </p:sp>
      <p:pic>
        <p:nvPicPr>
          <p:cNvPr id="5"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40075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p:txBody>
          <a:bodyPr/>
          <a:lstStyle/>
          <a:p>
            <a:endParaRPr lang="en-GB"/>
          </a:p>
        </p:txBody>
      </p:sp>
      <p:pic>
        <p:nvPicPr>
          <p:cNvPr id="4098" name="Picture 2" descr="https://karl.tech/content/images/2016/03/web3--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58" y="1268760"/>
            <a:ext cx="10975230" cy="4591678"/>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173788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973" y="836712"/>
            <a:ext cx="11722054" cy="53285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767007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FE7B20-03F7-47E1-ACDE-BB7E31EF0129}"/>
              </a:ext>
            </a:extLst>
          </p:cNvPr>
          <p:cNvSpPr>
            <a:spLocks noGrp="1"/>
          </p:cNvSpPr>
          <p:nvPr>
            <p:ph type="ctrTitle"/>
          </p:nvPr>
        </p:nvSpPr>
        <p:spPr/>
        <p:txBody>
          <a:bodyPr/>
          <a:lstStyle/>
          <a:p>
            <a:r>
              <a:rPr lang="en-GB" sz="6000" b="1" dirty="0" smtClean="0"/>
              <a:t>Introduction to Blockchain</a:t>
            </a:r>
            <a:endParaRPr lang="en-GB" sz="6000"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383689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Installation</a:t>
            </a:r>
            <a:endParaRPr lang="en-GB" b="1" dirty="0"/>
          </a:p>
        </p:txBody>
      </p:sp>
      <p:sp>
        <p:nvSpPr>
          <p:cNvPr id="3" name="Text Placeholder 2"/>
          <p:cNvSpPr>
            <a:spLocks noGrp="1"/>
          </p:cNvSpPr>
          <p:nvPr>
            <p:ph type="body" idx="1"/>
          </p:nvPr>
        </p:nvSpPr>
        <p:spPr/>
        <p:txBody>
          <a:bodyPr>
            <a:normAutofit fontScale="70000" lnSpcReduction="20000"/>
          </a:bodyPr>
          <a:lstStyle/>
          <a:p>
            <a:r>
              <a:rPr lang="en-GB" dirty="0"/>
              <a:t>1. Install *Node.js* by going to [Node.js latest installer](https://nodejs.org/en/download/current/) and downloading the latest version.</a:t>
            </a:r>
          </a:p>
          <a:p>
            <a:r>
              <a:rPr lang="en-GB" dirty="0"/>
              <a:t>2. Install *</a:t>
            </a:r>
            <a:r>
              <a:rPr lang="en-GB" dirty="0" err="1"/>
              <a:t>Geth</a:t>
            </a:r>
            <a:r>
              <a:rPr lang="en-GB" dirty="0"/>
              <a:t>* by going to [</a:t>
            </a:r>
            <a:r>
              <a:rPr lang="en-GB" dirty="0" err="1"/>
              <a:t>Geth</a:t>
            </a:r>
            <a:r>
              <a:rPr lang="en-GB" dirty="0"/>
              <a:t> installer](https://geth.ethereum.org/downloads/) and downloading the latest version.</a:t>
            </a:r>
          </a:p>
          <a:p>
            <a:r>
              <a:rPr lang="en-GB" dirty="0"/>
              <a:t>3. Install *Python* by going to [Python installer] https://www.python.org/downloads/windows/</a:t>
            </a:r>
          </a:p>
          <a:p>
            <a:r>
              <a:rPr lang="en-GB" dirty="0"/>
              <a:t>4. Install *C++ build tools* by going to https://www.microsoft.com/en-us/download/details.aspx?id=8279. Just select the redistributable option. </a:t>
            </a:r>
          </a:p>
          <a:p>
            <a:r>
              <a:rPr lang="en-GB" dirty="0"/>
              <a:t>3. Go to c:\Program Files\</a:t>
            </a:r>
            <a:r>
              <a:rPr lang="en-GB" dirty="0" err="1"/>
              <a:t>nodejs</a:t>
            </a:r>
            <a:endParaRPr lang="en-GB" dirty="0"/>
          </a:p>
          <a:p>
            <a:r>
              <a:rPr lang="en-GB" dirty="0" smtClean="0"/>
              <a:t>4</a:t>
            </a:r>
            <a:r>
              <a:rPr lang="en-GB" dirty="0"/>
              <a:t>. Install *</a:t>
            </a:r>
            <a:r>
              <a:rPr lang="en-GB" dirty="0" err="1"/>
              <a:t>testrpc</a:t>
            </a:r>
            <a:r>
              <a:rPr lang="en-GB" dirty="0"/>
              <a:t>* by typing '</a:t>
            </a:r>
            <a:r>
              <a:rPr lang="en-GB" dirty="0" err="1"/>
              <a:t>npm</a:t>
            </a:r>
            <a:r>
              <a:rPr lang="en-GB" dirty="0"/>
              <a:t> install </a:t>
            </a:r>
            <a:r>
              <a:rPr lang="en-GB" dirty="0" err="1"/>
              <a:t>ethereumjs-testrpc</a:t>
            </a:r>
            <a:r>
              <a:rPr lang="en-GB" dirty="0"/>
              <a:t> web3@0.20.1'.</a:t>
            </a:r>
          </a:p>
          <a:p>
            <a:r>
              <a:rPr lang="en-GB" dirty="0"/>
              <a:t>5. Install *truffle* by typing '</a:t>
            </a:r>
            <a:r>
              <a:rPr lang="en-GB" dirty="0" err="1"/>
              <a:t>npm</a:t>
            </a:r>
            <a:r>
              <a:rPr lang="en-GB" dirty="0"/>
              <a:t> install -g truffle'.</a:t>
            </a:r>
          </a:p>
          <a:p>
            <a:r>
              <a:rPr lang="en-GB" dirty="0"/>
              <a:t>6. in a command line 'AS ADMINISTRATOR' install generic tools by typing </a:t>
            </a:r>
            <a:r>
              <a:rPr lang="en-GB" dirty="0" err="1"/>
              <a:t>npm</a:t>
            </a:r>
            <a:r>
              <a:rPr lang="en-GB" dirty="0"/>
              <a:t> install -g -production windows-build-tools</a:t>
            </a:r>
          </a:p>
          <a:p>
            <a:r>
              <a:rPr lang="en-GB" dirty="0"/>
              <a:t>7. Install *web3* by typing '</a:t>
            </a:r>
            <a:r>
              <a:rPr lang="en-GB" dirty="0" err="1"/>
              <a:t>npm</a:t>
            </a:r>
            <a:r>
              <a:rPr lang="en-GB" dirty="0"/>
              <a:t> install web3'.</a:t>
            </a:r>
          </a:p>
          <a:p>
            <a:r>
              <a:rPr lang="en-GB" dirty="0"/>
              <a:t>7. Install *</a:t>
            </a:r>
            <a:r>
              <a:rPr lang="en-GB" dirty="0" err="1"/>
              <a:t>solc</a:t>
            </a:r>
            <a:r>
              <a:rPr lang="en-GB" dirty="0"/>
              <a:t>* by typing '</a:t>
            </a:r>
            <a:r>
              <a:rPr lang="en-GB" dirty="0" err="1"/>
              <a:t>npm</a:t>
            </a:r>
            <a:r>
              <a:rPr lang="en-GB" dirty="0"/>
              <a:t> install </a:t>
            </a:r>
            <a:r>
              <a:rPr lang="en-GB" dirty="0" err="1"/>
              <a:t>solc</a:t>
            </a:r>
            <a:r>
              <a:rPr lang="en-GB" dirty="0"/>
              <a:t>'.</a:t>
            </a:r>
          </a:p>
          <a:p>
            <a:r>
              <a:rPr lang="en-GB" dirty="0" smtClean="0"/>
              <a:t>7</a:t>
            </a:r>
            <a:r>
              <a:rPr lang="en-GB" dirty="0"/>
              <a:t>. Run </a:t>
            </a:r>
            <a:r>
              <a:rPr lang="en-GB" dirty="0" err="1"/>
              <a:t>testrpc</a:t>
            </a:r>
            <a:r>
              <a:rPr lang="en-GB" dirty="0"/>
              <a:t> by typing '</a:t>
            </a:r>
            <a:r>
              <a:rPr lang="en-GB" dirty="0" err="1"/>
              <a:t>TestRpc</a:t>
            </a:r>
            <a:r>
              <a:rPr lang="en-GB" dirty="0"/>
              <a:t>' in the command prompt.</a:t>
            </a:r>
          </a:p>
          <a:p>
            <a:r>
              <a:rPr lang="en-GB" dirty="0" smtClean="0"/>
              <a:t>8</a:t>
            </a:r>
            <a:r>
              <a:rPr lang="en-GB" dirty="0"/>
              <a:t>. To install a blank template - truffle unbox </a:t>
            </a:r>
            <a:r>
              <a:rPr lang="en-GB" dirty="0" err="1"/>
              <a:t>webpack</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736153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Deploy a Contract </a:t>
            </a:r>
            <a:endParaRPr lang="en-GB" b="1" dirty="0"/>
          </a:p>
        </p:txBody>
      </p:sp>
      <p:sp>
        <p:nvSpPr>
          <p:cNvPr id="3" name="Text Placeholder 2"/>
          <p:cNvSpPr>
            <a:spLocks noGrp="1"/>
          </p:cNvSpPr>
          <p:nvPr>
            <p:ph type="body" idx="1"/>
          </p:nvPr>
        </p:nvSpPr>
        <p:spPr/>
        <p:txBody>
          <a:bodyPr>
            <a:normAutofit/>
          </a:bodyPr>
          <a:lstStyle/>
          <a:p>
            <a:r>
              <a:rPr lang="en-GB" dirty="0" smtClean="0"/>
              <a:t> Demo </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855268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Simple Contracts</a:t>
            </a:r>
            <a:endParaRPr lang="en-GB" b="1" dirty="0"/>
          </a:p>
        </p:txBody>
      </p:sp>
      <p:sp>
        <p:nvSpPr>
          <p:cNvPr id="3" name="Text Placeholder 2"/>
          <p:cNvSpPr>
            <a:spLocks noGrp="1"/>
          </p:cNvSpPr>
          <p:nvPr>
            <p:ph type="body" idx="1"/>
          </p:nvPr>
        </p:nvSpPr>
        <p:spPr/>
        <p:txBody>
          <a:bodyPr>
            <a:normAutofit/>
          </a:bodyPr>
          <a:lstStyle/>
          <a:p>
            <a:r>
              <a:rPr lang="en-GB" dirty="0" smtClean="0"/>
              <a:t> Examples</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2722912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FE7B20-03F7-47E1-ACDE-BB7E31EF0129}"/>
              </a:ext>
            </a:extLst>
          </p:cNvPr>
          <p:cNvSpPr>
            <a:spLocks noGrp="1"/>
          </p:cNvSpPr>
          <p:nvPr>
            <p:ph type="ctrTitle"/>
          </p:nvPr>
        </p:nvSpPr>
        <p:spPr/>
        <p:txBody>
          <a:bodyPr/>
          <a:lstStyle/>
          <a:p>
            <a:r>
              <a:rPr lang="en-GB" sz="6000" b="1" dirty="0" smtClean="0"/>
              <a:t>Solidity</a:t>
            </a:r>
            <a:endParaRPr lang="en-GB" sz="6000"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3836897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6CF182-5085-4765-BE8F-CA97E022DF44}"/>
              </a:ext>
            </a:extLst>
          </p:cNvPr>
          <p:cNvSpPr>
            <a:spLocks noGrp="1"/>
          </p:cNvSpPr>
          <p:nvPr>
            <p:ph type="title"/>
          </p:nvPr>
        </p:nvSpPr>
        <p:spPr/>
        <p:txBody>
          <a:bodyPr/>
          <a:lstStyle/>
          <a:p>
            <a:r>
              <a:rPr lang="en-GB" b="1" dirty="0" smtClean="0"/>
              <a:t>Solidity</a:t>
            </a:r>
            <a:endParaRPr lang="en-GB" dirty="0"/>
          </a:p>
        </p:txBody>
      </p:sp>
      <p:sp>
        <p:nvSpPr>
          <p:cNvPr id="3" name="Content Placeholder 2">
            <a:extLst>
              <a:ext uri="{FF2B5EF4-FFF2-40B4-BE49-F238E27FC236}">
                <a16:creationId xmlns:a16="http://schemas.microsoft.com/office/drawing/2014/main" xmlns="" id="{7182031C-A49C-4AE5-B9B0-FDAC13863AA8}"/>
              </a:ext>
            </a:extLst>
          </p:cNvPr>
          <p:cNvSpPr>
            <a:spLocks noGrp="1"/>
          </p:cNvSpPr>
          <p:nvPr>
            <p:ph type="body" idx="1"/>
          </p:nvPr>
        </p:nvSpPr>
        <p:spPr/>
        <p:txBody>
          <a:bodyPr/>
          <a:lstStyle/>
          <a:p>
            <a:pPr>
              <a:buFont typeface="Arial" panose="020B0604020202020204" pitchFamily="34" charset="0"/>
              <a:buChar char="•"/>
            </a:pPr>
            <a:r>
              <a:rPr lang="en-GB" dirty="0"/>
              <a:t>Solidity is a contract-oriented, high-level language for implementing smart contracts. </a:t>
            </a:r>
            <a:endParaRPr lang="en-GB" dirty="0" smtClean="0"/>
          </a:p>
          <a:p>
            <a:pPr>
              <a:buFont typeface="Arial" panose="020B0604020202020204" pitchFamily="34" charset="0"/>
              <a:buChar char="•"/>
            </a:pPr>
            <a:r>
              <a:rPr lang="en-GB" dirty="0" smtClean="0"/>
              <a:t>Influenced </a:t>
            </a:r>
            <a:r>
              <a:rPr lang="en-GB" dirty="0"/>
              <a:t>by C++, Python and JavaScript and is designed to target the </a:t>
            </a:r>
            <a:r>
              <a:rPr lang="en-GB" dirty="0" err="1"/>
              <a:t>Ethereum</a:t>
            </a:r>
            <a:r>
              <a:rPr lang="en-GB" dirty="0"/>
              <a:t> Virtual Machine (EVM).</a:t>
            </a:r>
          </a:p>
          <a:p>
            <a:pPr>
              <a:buFont typeface="Arial" panose="020B0604020202020204" pitchFamily="34" charset="0"/>
              <a:buChar char="•"/>
            </a:pPr>
            <a:r>
              <a:rPr lang="en-GB" dirty="0"/>
              <a:t>Solidity is statically typed, supports inheritance, libraries and complex user-defined types among other features.</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38129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FE7B20-03F7-47E1-ACDE-BB7E31EF0129}"/>
              </a:ext>
            </a:extLst>
          </p:cNvPr>
          <p:cNvSpPr>
            <a:spLocks noGrp="1"/>
          </p:cNvSpPr>
          <p:nvPr>
            <p:ph type="ctrTitle"/>
          </p:nvPr>
        </p:nvSpPr>
        <p:spPr/>
        <p:txBody>
          <a:bodyPr/>
          <a:lstStyle/>
          <a:p>
            <a:r>
              <a:rPr lang="en-GB" sz="6000" b="1" dirty="0" smtClean="0"/>
              <a:t>Solidity Elements</a:t>
            </a:r>
            <a:endParaRPr lang="en-GB" sz="6000"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383689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6CF182-5085-4765-BE8F-CA97E022DF44}"/>
              </a:ext>
            </a:extLst>
          </p:cNvPr>
          <p:cNvSpPr>
            <a:spLocks noGrp="1"/>
          </p:cNvSpPr>
          <p:nvPr>
            <p:ph type="title"/>
          </p:nvPr>
        </p:nvSpPr>
        <p:spPr/>
        <p:txBody>
          <a:bodyPr/>
          <a:lstStyle/>
          <a:p>
            <a:r>
              <a:rPr lang="en-GB" b="1" dirty="0" smtClean="0"/>
              <a:t>Solidity Elements</a:t>
            </a:r>
            <a:endParaRPr lang="en-GB" dirty="0"/>
          </a:p>
        </p:txBody>
      </p:sp>
      <p:sp>
        <p:nvSpPr>
          <p:cNvPr id="3" name="Content Placeholder 2">
            <a:extLst>
              <a:ext uri="{FF2B5EF4-FFF2-40B4-BE49-F238E27FC236}">
                <a16:creationId xmlns:a16="http://schemas.microsoft.com/office/drawing/2014/main" xmlns="" id="{7182031C-A49C-4AE5-B9B0-FDAC13863AA8}"/>
              </a:ext>
            </a:extLst>
          </p:cNvPr>
          <p:cNvSpPr>
            <a:spLocks noGrp="1"/>
          </p:cNvSpPr>
          <p:nvPr>
            <p:ph type="body" idx="1"/>
          </p:nvPr>
        </p:nvSpPr>
        <p:spPr/>
        <p:txBody>
          <a:bodyPr/>
          <a:lstStyle/>
          <a:p>
            <a:r>
              <a:rPr lang="en-GB" sz="2400" b="1" dirty="0"/>
              <a:t>Structure of a Contract</a:t>
            </a:r>
          </a:p>
          <a:p>
            <a:pPr>
              <a:buFont typeface="Arial" panose="020B0604020202020204" pitchFamily="34" charset="0"/>
              <a:buChar char="•"/>
            </a:pPr>
            <a:r>
              <a:rPr lang="en-GB" dirty="0"/>
              <a:t>Contracts in Solidity are similar to classes in object-oriented languages. </a:t>
            </a:r>
            <a:endParaRPr lang="en-GB" dirty="0" smtClean="0"/>
          </a:p>
          <a:p>
            <a:pPr>
              <a:buFont typeface="Arial" panose="020B0604020202020204" pitchFamily="34" charset="0"/>
              <a:buChar char="•"/>
            </a:pPr>
            <a:r>
              <a:rPr lang="en-GB" dirty="0" smtClean="0"/>
              <a:t>Each </a:t>
            </a:r>
            <a:r>
              <a:rPr lang="en-GB" dirty="0"/>
              <a:t>contract can contain declarations of State Variables, Functions, Function </a:t>
            </a:r>
            <a:r>
              <a:rPr lang="en-GB" dirty="0" smtClean="0"/>
              <a:t>Modifiers,</a:t>
            </a:r>
            <a:r>
              <a:rPr lang="en-GB" dirty="0"/>
              <a:t> </a:t>
            </a:r>
            <a:r>
              <a:rPr lang="en-GB" dirty="0" err="1"/>
              <a:t>Struct</a:t>
            </a:r>
            <a:r>
              <a:rPr lang="en-GB" dirty="0"/>
              <a:t> Types and </a:t>
            </a:r>
            <a:r>
              <a:rPr lang="en-GB" dirty="0" err="1"/>
              <a:t>Enum</a:t>
            </a:r>
            <a:r>
              <a:rPr lang="en-GB" dirty="0"/>
              <a:t> Types. </a:t>
            </a:r>
            <a:endParaRPr lang="en-GB" dirty="0" smtClean="0"/>
          </a:p>
          <a:p>
            <a:pPr>
              <a:buFont typeface="Arial" panose="020B0604020202020204" pitchFamily="34" charset="0"/>
              <a:buChar char="•"/>
            </a:pPr>
            <a:r>
              <a:rPr lang="en-GB" dirty="0"/>
              <a:t>C</a:t>
            </a:r>
            <a:r>
              <a:rPr lang="en-GB" dirty="0" smtClean="0"/>
              <a:t>ontracts </a:t>
            </a:r>
            <a:r>
              <a:rPr lang="en-GB" dirty="0"/>
              <a:t>can inherit from other contracts.</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2667553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6CF182-5085-4765-BE8F-CA97E022DF44}"/>
              </a:ext>
            </a:extLst>
          </p:cNvPr>
          <p:cNvSpPr>
            <a:spLocks noGrp="1"/>
          </p:cNvSpPr>
          <p:nvPr>
            <p:ph type="title"/>
          </p:nvPr>
        </p:nvSpPr>
        <p:spPr/>
        <p:txBody>
          <a:bodyPr/>
          <a:lstStyle/>
          <a:p>
            <a:r>
              <a:rPr lang="en-GB" b="1" dirty="0"/>
              <a:t>Types</a:t>
            </a:r>
            <a:endParaRPr lang="en-GB" dirty="0"/>
          </a:p>
        </p:txBody>
      </p:sp>
      <p:sp>
        <p:nvSpPr>
          <p:cNvPr id="3" name="Content Placeholder 2">
            <a:extLst>
              <a:ext uri="{FF2B5EF4-FFF2-40B4-BE49-F238E27FC236}">
                <a16:creationId xmlns:a16="http://schemas.microsoft.com/office/drawing/2014/main" xmlns="" id="{7182031C-A49C-4AE5-B9B0-FDAC13863AA8}"/>
              </a:ext>
            </a:extLst>
          </p:cNvPr>
          <p:cNvSpPr>
            <a:spLocks noGrp="1"/>
          </p:cNvSpPr>
          <p:nvPr>
            <p:ph type="body" idx="1"/>
          </p:nvPr>
        </p:nvSpPr>
        <p:spPr/>
        <p:txBody>
          <a:bodyPr/>
          <a:lstStyle/>
          <a:p>
            <a:r>
              <a:rPr lang="en-GB" dirty="0"/>
              <a:t>There are value types, reference types and mappings. </a:t>
            </a:r>
          </a:p>
          <a:p>
            <a:r>
              <a:rPr lang="en-GB" dirty="0"/>
              <a:t>Nulls do not exist in Solidity. </a:t>
            </a:r>
          </a:p>
          <a:p>
            <a:r>
              <a:rPr lang="en-GB" dirty="0"/>
              <a:t>When you fetch a value that has not been set, you get the default value of its type.</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7218981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CCF384-4818-49AE-81A3-A7B5445DAE5C}"/>
              </a:ext>
            </a:extLst>
          </p:cNvPr>
          <p:cNvSpPr>
            <a:spLocks noGrp="1"/>
          </p:cNvSpPr>
          <p:nvPr>
            <p:ph type="title"/>
          </p:nvPr>
        </p:nvSpPr>
        <p:spPr/>
        <p:txBody>
          <a:bodyPr/>
          <a:lstStyle/>
          <a:p>
            <a:r>
              <a:rPr lang="en-GB" b="1" dirty="0"/>
              <a:t>Value types</a:t>
            </a:r>
            <a:endParaRPr lang="en-GB" dirty="0"/>
          </a:p>
        </p:txBody>
      </p:sp>
      <p:sp>
        <p:nvSpPr>
          <p:cNvPr id="3" name="Content Placeholder 2">
            <a:extLst>
              <a:ext uri="{FF2B5EF4-FFF2-40B4-BE49-F238E27FC236}">
                <a16:creationId xmlns:a16="http://schemas.microsoft.com/office/drawing/2014/main" xmlns="" id="{DD4C9BCF-7845-46C0-A504-40349DCCA10E}"/>
              </a:ext>
            </a:extLst>
          </p:cNvPr>
          <p:cNvSpPr>
            <a:spLocks noGrp="1"/>
          </p:cNvSpPr>
          <p:nvPr>
            <p:ph type="body" idx="1"/>
          </p:nvPr>
        </p:nvSpPr>
        <p:spPr/>
        <p:txBody>
          <a:bodyPr>
            <a:normAutofit/>
          </a:bodyPr>
          <a:lstStyle/>
          <a:p>
            <a:r>
              <a:rPr lang="en-GB" dirty="0"/>
              <a:t>There are 4 value types</a:t>
            </a:r>
          </a:p>
          <a:p>
            <a:pPr lvl="1"/>
            <a:r>
              <a:rPr lang="en-GB" dirty="0"/>
              <a:t>Bool</a:t>
            </a:r>
          </a:p>
          <a:p>
            <a:pPr lvl="1"/>
            <a:r>
              <a:rPr lang="en-GB" dirty="0" err="1"/>
              <a:t>Int</a:t>
            </a:r>
            <a:endParaRPr lang="en-GB" dirty="0"/>
          </a:p>
          <a:p>
            <a:pPr lvl="1"/>
            <a:r>
              <a:rPr lang="en-GB" dirty="0" err="1"/>
              <a:t>Uint</a:t>
            </a:r>
            <a:endParaRPr lang="en-GB" dirty="0"/>
          </a:p>
          <a:p>
            <a:pPr lvl="1"/>
            <a:r>
              <a:rPr lang="en-GB" dirty="0"/>
              <a:t>Address</a:t>
            </a:r>
          </a:p>
          <a:p>
            <a:pPr lvl="1"/>
            <a:endParaRPr lang="en-GB" dirty="0"/>
          </a:p>
          <a:p>
            <a:r>
              <a:rPr lang="en-GB" dirty="0"/>
              <a:t>Address is 160 bits long, and has the extra:</a:t>
            </a:r>
          </a:p>
          <a:p>
            <a:pPr lvl="1"/>
            <a:r>
              <a:rPr lang="en-GB" dirty="0"/>
              <a:t>    .balance</a:t>
            </a:r>
          </a:p>
          <a:p>
            <a:pPr lvl="1"/>
            <a:r>
              <a:rPr lang="en-GB" dirty="0"/>
              <a:t>    .send(</a:t>
            </a:r>
            <a:r>
              <a:rPr lang="en-GB" dirty="0" err="1"/>
              <a:t>uint</a:t>
            </a:r>
            <a:r>
              <a:rPr lang="en-GB" dirty="0"/>
              <a:t>) to send </a:t>
            </a:r>
            <a:r>
              <a:rPr lang="en-GB" dirty="0" err="1"/>
              <a:t>wei</a:t>
            </a:r>
            <a:endParaRPr lang="en-GB" dirty="0"/>
          </a:p>
          <a:p>
            <a:pPr lvl="1"/>
            <a:r>
              <a:rPr lang="en-GB" dirty="0"/>
              <a:t>    .call(...) and </a:t>
            </a:r>
            <a:r>
              <a:rPr lang="en-GB" dirty="0" err="1"/>
              <a:t>delegatecall</a:t>
            </a:r>
            <a:r>
              <a:rPr lang="en-GB" dirty="0"/>
              <a:t>(...) to call the </a:t>
            </a:r>
            <a:r>
              <a:rPr lang="en-GB" dirty="0" err="1"/>
              <a:t>fallback</a:t>
            </a:r>
            <a:r>
              <a:rPr lang="en-GB" dirty="0"/>
              <a:t> function or a function by name, as a last resort.</a:t>
            </a:r>
          </a:p>
          <a:p>
            <a:pPr marL="457200" lvl="1" indent="0">
              <a:buNone/>
            </a:pP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523775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6619F4-450D-457A-B0C4-092AA264DDB2}"/>
              </a:ext>
            </a:extLst>
          </p:cNvPr>
          <p:cNvSpPr>
            <a:spLocks noGrp="1"/>
          </p:cNvSpPr>
          <p:nvPr>
            <p:ph type="title"/>
          </p:nvPr>
        </p:nvSpPr>
        <p:spPr/>
        <p:txBody>
          <a:bodyPr/>
          <a:lstStyle/>
          <a:p>
            <a:r>
              <a:rPr lang="en-GB" b="1" dirty="0" err="1"/>
              <a:t>Enum</a:t>
            </a:r>
            <a:endParaRPr lang="en-GB" b="1" dirty="0"/>
          </a:p>
        </p:txBody>
      </p:sp>
      <p:sp>
        <p:nvSpPr>
          <p:cNvPr id="3" name="Content Placeholder 2">
            <a:extLst>
              <a:ext uri="{FF2B5EF4-FFF2-40B4-BE49-F238E27FC236}">
                <a16:creationId xmlns:a16="http://schemas.microsoft.com/office/drawing/2014/main" xmlns="" id="{FEED4E24-B673-455F-8900-9A74082FEBEB}"/>
              </a:ext>
            </a:extLst>
          </p:cNvPr>
          <p:cNvSpPr>
            <a:spLocks noGrp="1"/>
          </p:cNvSpPr>
          <p:nvPr>
            <p:ph type="body" idx="1"/>
          </p:nvPr>
        </p:nvSpPr>
        <p:spPr/>
        <p:txBody>
          <a:bodyPr>
            <a:normAutofit lnSpcReduction="10000"/>
          </a:bodyPr>
          <a:lstStyle/>
          <a:p>
            <a:r>
              <a:rPr lang="en-GB" dirty="0"/>
              <a:t>Represented as </a:t>
            </a:r>
            <a:r>
              <a:rPr lang="en-GB" dirty="0" err="1"/>
              <a:t>uint</a:t>
            </a:r>
            <a:endParaRPr lang="en-GB" dirty="0"/>
          </a:p>
          <a:p>
            <a:r>
              <a:rPr lang="en-GB" dirty="0"/>
              <a:t>If you have 256, or fewer, values in your </a:t>
            </a:r>
            <a:r>
              <a:rPr lang="en-GB" dirty="0" err="1"/>
              <a:t>enum</a:t>
            </a:r>
            <a:r>
              <a:rPr lang="en-GB" dirty="0"/>
              <a:t> it will be equivalent to a uint8</a:t>
            </a:r>
          </a:p>
          <a:p>
            <a:r>
              <a:rPr lang="en-GB" dirty="0"/>
              <a:t>If you have 65,536, or fewer, values it will be represented as uint16</a:t>
            </a:r>
          </a:p>
          <a:p>
            <a:endParaRPr lang="en-GB" dirty="0"/>
          </a:p>
          <a:p>
            <a:pPr marL="457200" lvl="1" indent="0">
              <a:buNone/>
            </a:pPr>
            <a:r>
              <a:rPr lang="en-GB" sz="1900" dirty="0" err="1"/>
              <a:t>enum</a:t>
            </a:r>
            <a:r>
              <a:rPr lang="en-GB" sz="1900" dirty="0"/>
              <a:t> Hand { Left, Right }</a:t>
            </a:r>
          </a:p>
          <a:p>
            <a:pPr marL="457200" lvl="1" indent="0">
              <a:buNone/>
            </a:pPr>
            <a:r>
              <a:rPr lang="en-GB" sz="1900" dirty="0"/>
              <a:t>Hand </a:t>
            </a:r>
            <a:r>
              <a:rPr lang="en-GB" sz="1900" dirty="0" err="1"/>
              <a:t>myHand</a:t>
            </a:r>
            <a:r>
              <a:rPr lang="en-GB" sz="1900" dirty="0"/>
              <a:t>;</a:t>
            </a:r>
          </a:p>
          <a:p>
            <a:pPr marL="457200" lvl="1" indent="0">
              <a:buNone/>
            </a:pPr>
            <a:r>
              <a:rPr lang="en-GB" sz="1900" dirty="0"/>
              <a:t>function </a:t>
            </a:r>
            <a:r>
              <a:rPr lang="en-GB" sz="1900" dirty="0" err="1"/>
              <a:t>getMyHand</a:t>
            </a:r>
            <a:r>
              <a:rPr lang="en-GB" sz="1900" dirty="0"/>
              <a:t>() returns (</a:t>
            </a:r>
            <a:r>
              <a:rPr lang="en-GB" sz="1900" dirty="0" err="1"/>
              <a:t>uint</a:t>
            </a:r>
            <a:r>
              <a:rPr lang="en-GB" sz="1900" dirty="0"/>
              <a:t>) { // In fact will be a uint8</a:t>
            </a:r>
          </a:p>
          <a:p>
            <a:pPr marL="457200" lvl="1" indent="0">
              <a:buNone/>
            </a:pPr>
            <a:r>
              <a:rPr lang="en-GB" sz="1900" dirty="0"/>
              <a:t>    return </a:t>
            </a:r>
            <a:r>
              <a:rPr lang="en-GB" sz="1900" dirty="0" err="1"/>
              <a:t>uint</a:t>
            </a:r>
            <a:r>
              <a:rPr lang="en-GB" sz="1900" dirty="0"/>
              <a:t>(</a:t>
            </a:r>
            <a:r>
              <a:rPr lang="en-GB" sz="1900" dirty="0" err="1"/>
              <a:t>myHand</a:t>
            </a:r>
            <a:r>
              <a:rPr lang="en-GB" sz="1900" dirty="0"/>
              <a:t>);</a:t>
            </a:r>
          </a:p>
          <a:p>
            <a:pPr marL="457200" lvl="1" indent="0">
              <a:buNone/>
            </a:pPr>
            <a:r>
              <a:rPr lang="en-GB" sz="1900" dirty="0"/>
              <a:t>}</a:t>
            </a:r>
          </a:p>
          <a:p>
            <a:pPr marL="457200" lvl="1" indent="0">
              <a:buNone/>
            </a:pPr>
            <a:r>
              <a:rPr lang="en-GB" sz="1900" dirty="0"/>
              <a:t>function </a:t>
            </a:r>
            <a:r>
              <a:rPr lang="en-GB" sz="1900" dirty="0" err="1"/>
              <a:t>setMyHand</a:t>
            </a:r>
            <a:r>
              <a:rPr lang="en-GB" sz="1900" dirty="0"/>
              <a:t>(</a:t>
            </a:r>
            <a:r>
              <a:rPr lang="en-GB" sz="1900" dirty="0" err="1"/>
              <a:t>uint</a:t>
            </a:r>
            <a:r>
              <a:rPr lang="en-GB" sz="1900" dirty="0"/>
              <a:t> </a:t>
            </a:r>
            <a:r>
              <a:rPr lang="en-GB" sz="1900" dirty="0" err="1"/>
              <a:t>newHand</a:t>
            </a:r>
            <a:r>
              <a:rPr lang="en-GB" sz="1900" dirty="0"/>
              <a:t>) {</a:t>
            </a:r>
          </a:p>
          <a:p>
            <a:pPr marL="457200" lvl="1" indent="0">
              <a:buNone/>
            </a:pPr>
            <a:r>
              <a:rPr lang="en-GB" sz="1900" dirty="0"/>
              <a:t>    </a:t>
            </a:r>
            <a:r>
              <a:rPr lang="en-GB" sz="1900" dirty="0" err="1"/>
              <a:t>myHand</a:t>
            </a:r>
            <a:r>
              <a:rPr lang="en-GB" sz="1900" dirty="0"/>
              <a:t> = Hand(</a:t>
            </a:r>
            <a:r>
              <a:rPr lang="en-GB" sz="1900" dirty="0" err="1"/>
              <a:t>newHand</a:t>
            </a:r>
            <a:r>
              <a:rPr lang="en-GB" sz="1900" dirty="0"/>
              <a:t>);</a:t>
            </a:r>
          </a:p>
          <a:p>
            <a:pPr marL="457200" lvl="1" indent="0">
              <a:buNone/>
            </a:pPr>
            <a:r>
              <a:rPr lang="en-GB" sz="1900" dirty="0"/>
              <a:t>}</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35018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What is </a:t>
            </a:r>
            <a:r>
              <a:rPr lang="en-GB" b="1" dirty="0" smtClean="0"/>
              <a:t>Blockchain</a:t>
            </a:r>
            <a:endParaRPr lang="en-GB" dirty="0"/>
          </a:p>
        </p:txBody>
      </p:sp>
      <p:sp>
        <p:nvSpPr>
          <p:cNvPr id="3" name="Text Placeholder 2"/>
          <p:cNvSpPr>
            <a:spLocks noGrp="1"/>
          </p:cNvSpPr>
          <p:nvPr>
            <p:ph type="body" idx="1"/>
          </p:nvPr>
        </p:nvSpPr>
        <p:spPr>
          <a:xfrm>
            <a:off x="1097280" y="1845734"/>
            <a:ext cx="10058400" cy="4247562"/>
          </a:xfrm>
        </p:spPr>
        <p:txBody>
          <a:bodyPr>
            <a:normAutofit fontScale="92500" lnSpcReduction="10000"/>
          </a:bodyPr>
          <a:lstStyle/>
          <a:p>
            <a:pPr marL="432000">
              <a:lnSpc>
                <a:spcPct val="120000"/>
              </a:lnSpc>
              <a:spcBef>
                <a:spcPts val="0"/>
              </a:spcBef>
              <a:buFont typeface="Arial" panose="020B0604020202020204" pitchFamily="34" charset="0"/>
              <a:buChar char="•"/>
            </a:pPr>
            <a:r>
              <a:rPr lang="en-GB" dirty="0"/>
              <a:t>Problem in a network is that each machine has its own state</a:t>
            </a:r>
          </a:p>
          <a:p>
            <a:pPr marL="432000">
              <a:lnSpc>
                <a:spcPct val="120000"/>
              </a:lnSpc>
              <a:spcBef>
                <a:spcPts val="0"/>
              </a:spcBef>
              <a:buFont typeface="Arial" panose="020B0604020202020204" pitchFamily="34" charset="0"/>
              <a:buChar char="•"/>
            </a:pPr>
            <a:endParaRPr lang="en-GB" dirty="0"/>
          </a:p>
          <a:p>
            <a:pPr marL="432000">
              <a:lnSpc>
                <a:spcPct val="120000"/>
              </a:lnSpc>
              <a:spcBef>
                <a:spcPts val="0"/>
              </a:spcBef>
              <a:buFont typeface="Arial" panose="020B0604020202020204" pitchFamily="34" charset="0"/>
              <a:buChar char="•"/>
            </a:pPr>
            <a:r>
              <a:rPr lang="en-GB" dirty="0"/>
              <a:t>Blockchain is a mixture of network and a database</a:t>
            </a:r>
          </a:p>
          <a:p>
            <a:pPr marL="432000">
              <a:lnSpc>
                <a:spcPct val="120000"/>
              </a:lnSpc>
              <a:spcBef>
                <a:spcPts val="0"/>
              </a:spcBef>
              <a:buFont typeface="Arial" panose="020B0604020202020204" pitchFamily="34" charset="0"/>
              <a:buChar char="•"/>
            </a:pPr>
            <a:endParaRPr lang="en-GB" dirty="0"/>
          </a:p>
          <a:p>
            <a:pPr marL="432000">
              <a:lnSpc>
                <a:spcPct val="120000"/>
              </a:lnSpc>
              <a:spcBef>
                <a:spcPts val="0"/>
              </a:spcBef>
              <a:buFont typeface="Arial" panose="020B0604020202020204" pitchFamily="34" charset="0"/>
              <a:buChar char="•"/>
            </a:pPr>
            <a:r>
              <a:rPr lang="en-GB" dirty="0"/>
              <a:t>If one thing changes in one place it changes everywhere</a:t>
            </a:r>
          </a:p>
          <a:p>
            <a:pPr marL="432000">
              <a:lnSpc>
                <a:spcPct val="120000"/>
              </a:lnSpc>
              <a:spcBef>
                <a:spcPts val="0"/>
              </a:spcBef>
              <a:buFont typeface="Arial" panose="020B0604020202020204" pitchFamily="34" charset="0"/>
              <a:buChar char="•"/>
            </a:pPr>
            <a:endParaRPr lang="en-GB" dirty="0"/>
          </a:p>
          <a:p>
            <a:pPr marL="432000">
              <a:lnSpc>
                <a:spcPct val="120000"/>
              </a:lnSpc>
              <a:spcBef>
                <a:spcPts val="0"/>
              </a:spcBef>
              <a:buFont typeface="Arial" panose="020B0604020202020204" pitchFamily="34" charset="0"/>
              <a:buChar char="•"/>
            </a:pPr>
            <a:r>
              <a:rPr lang="en-GB" dirty="0"/>
              <a:t>It’s a book of transactions (blocks) and its append only</a:t>
            </a:r>
          </a:p>
          <a:p>
            <a:pPr marL="432000">
              <a:lnSpc>
                <a:spcPct val="120000"/>
              </a:lnSpc>
              <a:spcBef>
                <a:spcPts val="0"/>
              </a:spcBef>
              <a:buFont typeface="Arial" panose="020B0604020202020204" pitchFamily="34" charset="0"/>
              <a:buChar char="•"/>
            </a:pPr>
            <a:endParaRPr lang="en-GB" dirty="0"/>
          </a:p>
          <a:p>
            <a:pPr marL="432000">
              <a:lnSpc>
                <a:spcPct val="120000"/>
              </a:lnSpc>
              <a:spcBef>
                <a:spcPts val="0"/>
              </a:spcBef>
              <a:buFont typeface="Arial" panose="020B0604020202020204" pitchFamily="34" charset="0"/>
              <a:buChar char="•"/>
            </a:pPr>
            <a:r>
              <a:rPr lang="en-GB" dirty="0"/>
              <a:t>That is why the </a:t>
            </a:r>
            <a:r>
              <a:rPr lang="en-GB" dirty="0" err="1"/>
              <a:t>blockchain</a:t>
            </a:r>
            <a:r>
              <a:rPr lang="en-GB" dirty="0"/>
              <a:t> is deterministic</a:t>
            </a:r>
          </a:p>
          <a:p>
            <a:pPr marL="432000">
              <a:lnSpc>
                <a:spcPct val="120000"/>
              </a:lnSpc>
              <a:spcBef>
                <a:spcPts val="0"/>
              </a:spcBef>
              <a:buFont typeface="Arial" panose="020B0604020202020204" pitchFamily="34" charset="0"/>
              <a:buChar char="•"/>
            </a:pPr>
            <a:endParaRPr lang="en-GB" dirty="0"/>
          </a:p>
          <a:p>
            <a:pPr marL="432000">
              <a:lnSpc>
                <a:spcPct val="120000"/>
              </a:lnSpc>
              <a:spcBef>
                <a:spcPts val="0"/>
              </a:spcBef>
              <a:buFont typeface="Arial" panose="020B0604020202020204" pitchFamily="34" charset="0"/>
              <a:buChar char="•"/>
            </a:pPr>
            <a:r>
              <a:rPr lang="en-GB" dirty="0"/>
              <a:t>The current value of a wallet is starting 0 plus all transactions that are in/out. Therefore we need to be fully synched to work with them.</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8434280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0D55BD-CF3B-4207-9EE7-55637B56B9D1}"/>
              </a:ext>
            </a:extLst>
          </p:cNvPr>
          <p:cNvSpPr>
            <a:spLocks noGrp="1"/>
          </p:cNvSpPr>
          <p:nvPr>
            <p:ph type="title"/>
          </p:nvPr>
        </p:nvSpPr>
        <p:spPr/>
        <p:txBody>
          <a:bodyPr/>
          <a:lstStyle/>
          <a:p>
            <a:r>
              <a:rPr lang="en-GB" b="1" dirty="0"/>
              <a:t>Array value types</a:t>
            </a:r>
            <a:endParaRPr lang="en-GB" dirty="0"/>
          </a:p>
        </p:txBody>
      </p:sp>
      <p:sp>
        <p:nvSpPr>
          <p:cNvPr id="3" name="Content Placeholder 2">
            <a:extLst>
              <a:ext uri="{FF2B5EF4-FFF2-40B4-BE49-F238E27FC236}">
                <a16:creationId xmlns:a16="http://schemas.microsoft.com/office/drawing/2014/main" xmlns="" id="{A93E56BF-F330-4A77-9731-5201A0239A92}"/>
              </a:ext>
            </a:extLst>
          </p:cNvPr>
          <p:cNvSpPr>
            <a:spLocks noGrp="1"/>
          </p:cNvSpPr>
          <p:nvPr>
            <p:ph type="body" idx="1"/>
          </p:nvPr>
        </p:nvSpPr>
        <p:spPr/>
        <p:txBody>
          <a:bodyPr>
            <a:normAutofit/>
          </a:bodyPr>
          <a:lstStyle/>
          <a:p>
            <a:r>
              <a:rPr lang="en-GB" dirty="0"/>
              <a:t>Fixed sizes: bytes1 to bytes32.</a:t>
            </a:r>
          </a:p>
          <a:p>
            <a:r>
              <a:rPr lang="en-GB" dirty="0"/>
              <a:t>Dynamic sizes: bytes, string encoded in UTF8.</a:t>
            </a:r>
          </a:p>
          <a:p>
            <a:pPr marL="0" indent="0">
              <a:buNone/>
            </a:pPr>
            <a:endParaRPr lang="en-GB" dirty="0"/>
          </a:p>
          <a:p>
            <a:pPr marL="0" indent="0">
              <a:buNone/>
            </a:pPr>
            <a:r>
              <a:rPr lang="en-GB" dirty="0"/>
              <a:t>Note that:</a:t>
            </a:r>
          </a:p>
          <a:p>
            <a:r>
              <a:rPr lang="en-GB" dirty="0"/>
              <a:t>these arrays are returned by value, which costs gas.</a:t>
            </a:r>
          </a:p>
          <a:p>
            <a:r>
              <a:rPr lang="en-GB" dirty="0"/>
              <a:t>dynamic sizes may only be returned by constant functions. The rationale is that it would make gas expenditure too random, or at least difficult to pre-estimate.</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1104833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4802F18-01A1-441A-A0C1-D65C60EBBD10}"/>
              </a:ext>
            </a:extLst>
          </p:cNvPr>
          <p:cNvSpPr>
            <a:spLocks noGrp="1"/>
          </p:cNvSpPr>
          <p:nvPr>
            <p:ph type="title"/>
          </p:nvPr>
        </p:nvSpPr>
        <p:spPr/>
        <p:txBody>
          <a:bodyPr/>
          <a:lstStyle/>
          <a:p>
            <a:r>
              <a:rPr lang="en-GB" b="1" dirty="0"/>
              <a:t>Reference types</a:t>
            </a:r>
            <a:endParaRPr lang="en-GB" dirty="0"/>
          </a:p>
        </p:txBody>
      </p:sp>
      <p:sp>
        <p:nvSpPr>
          <p:cNvPr id="3" name="Content Placeholder 2">
            <a:extLst>
              <a:ext uri="{FF2B5EF4-FFF2-40B4-BE49-F238E27FC236}">
                <a16:creationId xmlns:a16="http://schemas.microsoft.com/office/drawing/2014/main" xmlns="" id="{515E12CE-B1F3-493F-862C-3D277B471031}"/>
              </a:ext>
            </a:extLst>
          </p:cNvPr>
          <p:cNvSpPr>
            <a:spLocks noGrp="1"/>
          </p:cNvSpPr>
          <p:nvPr>
            <p:ph type="body" idx="1"/>
          </p:nvPr>
        </p:nvSpPr>
        <p:spPr/>
        <p:txBody>
          <a:bodyPr>
            <a:normAutofit/>
          </a:bodyPr>
          <a:lstStyle/>
          <a:p>
            <a:r>
              <a:rPr lang="en-GB" dirty="0"/>
              <a:t>These structures are passed by reference.</a:t>
            </a:r>
          </a:p>
          <a:p>
            <a:r>
              <a:rPr lang="en-GB" dirty="0"/>
              <a:t>These are </a:t>
            </a:r>
          </a:p>
          <a:p>
            <a:pPr lvl="1"/>
            <a:r>
              <a:rPr lang="en-GB" dirty="0"/>
              <a:t>Struct</a:t>
            </a:r>
          </a:p>
          <a:p>
            <a:pPr lvl="1"/>
            <a:r>
              <a:rPr lang="en-GB" dirty="0"/>
              <a:t>Array</a:t>
            </a:r>
          </a:p>
          <a:p>
            <a:pPr lvl="1"/>
            <a:endParaRPr lang="en-GB" dirty="0"/>
          </a:p>
          <a:p>
            <a:r>
              <a:rPr lang="en-GB" b="1" dirty="0"/>
              <a:t>Struct</a:t>
            </a:r>
            <a:r>
              <a:rPr lang="en-GB" dirty="0"/>
              <a:t> lets you aggregate data into a logical entity. For instance:</a:t>
            </a:r>
          </a:p>
          <a:p>
            <a:pPr marL="457200" lvl="1" indent="0">
              <a:buNone/>
            </a:pPr>
            <a:r>
              <a:rPr lang="en-GB" dirty="0"/>
              <a:t>struct Client </a:t>
            </a:r>
            <a:endParaRPr lang="en-GB" dirty="0" smtClean="0"/>
          </a:p>
          <a:p>
            <a:pPr marL="457200" lvl="1" indent="0">
              <a:buNone/>
            </a:pPr>
            <a:r>
              <a:rPr lang="en-GB" dirty="0" smtClean="0"/>
              <a:t>{</a:t>
            </a:r>
            <a:endParaRPr lang="en-GB" dirty="0"/>
          </a:p>
          <a:p>
            <a:pPr marL="457200" lvl="1" indent="0">
              <a:buNone/>
            </a:pPr>
            <a:r>
              <a:rPr lang="en-GB" dirty="0"/>
              <a:t>    </a:t>
            </a:r>
            <a:r>
              <a:rPr lang="en-GB" dirty="0" err="1"/>
              <a:t>uint</a:t>
            </a:r>
            <a:r>
              <a:rPr lang="en-GB" dirty="0"/>
              <a:t> id;</a:t>
            </a:r>
          </a:p>
          <a:p>
            <a:pPr marL="457200" lvl="1" indent="0">
              <a:buNone/>
            </a:pPr>
            <a:r>
              <a:rPr lang="en-GB" dirty="0"/>
              <a:t>    string name;</a:t>
            </a:r>
          </a:p>
          <a:p>
            <a:pPr marL="457200" lvl="1" indent="0">
              <a:buNone/>
            </a:pPr>
            <a:r>
              <a:rPr lang="en-GB" dirty="0"/>
              <a:t>}</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940572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F962F-6D5F-414B-8620-6FB64D2ADCAF}"/>
              </a:ext>
            </a:extLst>
          </p:cNvPr>
          <p:cNvSpPr>
            <a:spLocks noGrp="1"/>
          </p:cNvSpPr>
          <p:nvPr>
            <p:ph type="title"/>
          </p:nvPr>
        </p:nvSpPr>
        <p:spPr/>
        <p:txBody>
          <a:bodyPr/>
          <a:lstStyle/>
          <a:p>
            <a:r>
              <a:rPr lang="en-GB" b="1" dirty="0"/>
              <a:t>Reference types</a:t>
            </a:r>
            <a:endParaRPr lang="en-GB" dirty="0"/>
          </a:p>
        </p:txBody>
      </p:sp>
      <p:sp>
        <p:nvSpPr>
          <p:cNvPr id="3" name="Content Placeholder 2">
            <a:extLst>
              <a:ext uri="{FF2B5EF4-FFF2-40B4-BE49-F238E27FC236}">
                <a16:creationId xmlns:a16="http://schemas.microsoft.com/office/drawing/2014/main" xmlns="" id="{0BF7655F-C247-43B3-999F-1C2A8766A2FF}"/>
              </a:ext>
            </a:extLst>
          </p:cNvPr>
          <p:cNvSpPr>
            <a:spLocks noGrp="1"/>
          </p:cNvSpPr>
          <p:nvPr>
            <p:ph type="body" idx="1"/>
          </p:nvPr>
        </p:nvSpPr>
        <p:spPr/>
        <p:txBody>
          <a:bodyPr>
            <a:normAutofit/>
          </a:bodyPr>
          <a:lstStyle/>
          <a:p>
            <a:r>
              <a:rPr lang="en-GB" b="1" dirty="0"/>
              <a:t>Arrays</a:t>
            </a:r>
            <a:r>
              <a:rPr lang="en-GB" dirty="0"/>
              <a:t> are available and behave as you expect them to. For instance:</a:t>
            </a:r>
          </a:p>
          <a:p>
            <a:pPr lvl="1"/>
            <a:r>
              <a:rPr lang="en-GB" dirty="0" err="1"/>
              <a:t>uint</a:t>
            </a:r>
            <a:r>
              <a:rPr lang="en-GB" dirty="0"/>
              <a:t>[] </a:t>
            </a:r>
            <a:r>
              <a:rPr lang="en-GB" dirty="0" err="1"/>
              <a:t>clientIds</a:t>
            </a:r>
            <a:r>
              <a:rPr lang="en-GB" dirty="0"/>
              <a:t>;</a:t>
            </a:r>
          </a:p>
          <a:p>
            <a:pPr lvl="1"/>
            <a:r>
              <a:rPr lang="en-GB" dirty="0"/>
              <a:t>Client[] </a:t>
            </a:r>
            <a:r>
              <a:rPr lang="en-GB" dirty="0" err="1"/>
              <a:t>clientInfos</a:t>
            </a:r>
            <a:r>
              <a:rPr lang="en-GB" dirty="0"/>
              <a:t>;</a:t>
            </a:r>
          </a:p>
          <a:p>
            <a:pPr marL="457200" lvl="1" indent="0">
              <a:buNone/>
            </a:pPr>
            <a:endParaRPr lang="en-GB" dirty="0"/>
          </a:p>
          <a:p>
            <a:r>
              <a:rPr lang="en-GB" dirty="0"/>
              <a:t>To read or write elements at an existing zero-based index, you call </a:t>
            </a:r>
            <a:r>
              <a:rPr lang="en-GB" dirty="0" err="1"/>
              <a:t>clientIds</a:t>
            </a:r>
            <a:r>
              <a:rPr lang="en-GB" dirty="0"/>
              <a:t>[2]</a:t>
            </a:r>
          </a:p>
          <a:p>
            <a:endParaRPr lang="en-GB" dirty="0"/>
          </a:p>
          <a:p>
            <a:r>
              <a:rPr lang="en-GB" dirty="0"/>
              <a:t>To add an element at the end, and thereby increase the length, you call </a:t>
            </a:r>
            <a:r>
              <a:rPr lang="en-GB" dirty="0" err="1"/>
              <a:t>clientIds.push</a:t>
            </a:r>
            <a:r>
              <a:rPr lang="en-GB" dirty="0"/>
              <a:t>(123)</a:t>
            </a:r>
          </a:p>
          <a:p>
            <a:endParaRPr lang="en-GB" dirty="0"/>
          </a:p>
          <a:p>
            <a:r>
              <a:rPr lang="en-GB" dirty="0"/>
              <a:t>To truncate an array to a given length, you call </a:t>
            </a:r>
            <a:r>
              <a:rPr lang="en-GB" dirty="0" err="1"/>
              <a:t>clientIds.length</a:t>
            </a:r>
            <a:r>
              <a:rPr lang="en-GB" dirty="0"/>
              <a:t> = 2</a:t>
            </a:r>
          </a:p>
          <a:p>
            <a:pPr marL="457200" lvl="1" indent="0">
              <a:buNone/>
            </a:pPr>
            <a:endParaRPr lang="en-GB" dirty="0"/>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048035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E3A95E-D8CF-4374-8C55-C051CD5DCE28}"/>
              </a:ext>
            </a:extLst>
          </p:cNvPr>
          <p:cNvSpPr>
            <a:spLocks noGrp="1"/>
          </p:cNvSpPr>
          <p:nvPr>
            <p:ph type="title"/>
          </p:nvPr>
        </p:nvSpPr>
        <p:spPr/>
        <p:txBody>
          <a:bodyPr/>
          <a:lstStyle/>
          <a:p>
            <a:r>
              <a:rPr lang="en-GB" b="1" dirty="0"/>
              <a:t>Data location</a:t>
            </a:r>
            <a:endParaRPr lang="en-GB" dirty="0"/>
          </a:p>
        </p:txBody>
      </p:sp>
      <p:sp>
        <p:nvSpPr>
          <p:cNvPr id="3" name="Content Placeholder 2">
            <a:extLst>
              <a:ext uri="{FF2B5EF4-FFF2-40B4-BE49-F238E27FC236}">
                <a16:creationId xmlns:a16="http://schemas.microsoft.com/office/drawing/2014/main" xmlns="" id="{C72B9FE0-8200-4402-9E3F-1402667BAD98}"/>
              </a:ext>
            </a:extLst>
          </p:cNvPr>
          <p:cNvSpPr>
            <a:spLocks noGrp="1"/>
          </p:cNvSpPr>
          <p:nvPr>
            <p:ph type="body" idx="1"/>
          </p:nvPr>
        </p:nvSpPr>
        <p:spPr>
          <a:xfrm>
            <a:off x="838200" y="1825625"/>
            <a:ext cx="10515600" cy="4772883"/>
          </a:xfrm>
        </p:spPr>
        <p:txBody>
          <a:bodyPr>
            <a:normAutofit fontScale="85000" lnSpcReduction="20000"/>
          </a:bodyPr>
          <a:lstStyle/>
          <a:p>
            <a:r>
              <a:rPr lang="en-GB" dirty="0"/>
              <a:t>Reference variables are also assigned a location, such as memory or storage.</a:t>
            </a:r>
          </a:p>
          <a:p>
            <a:r>
              <a:rPr lang="en-GB" dirty="0"/>
              <a:t>It is not necessary to always specify the location as there are default locations depending on where the declaration is. </a:t>
            </a:r>
          </a:p>
          <a:p>
            <a:r>
              <a:rPr lang="en-GB" dirty="0"/>
              <a:t>However, it comes in handy when you want to avoid expensive copies between memory and storage. For instance:</a:t>
            </a:r>
          </a:p>
          <a:p>
            <a:endParaRPr lang="en-GB" dirty="0"/>
          </a:p>
          <a:p>
            <a:pPr marL="457200" lvl="1" indent="0">
              <a:buNone/>
            </a:pPr>
            <a:r>
              <a:rPr lang="en-GB" sz="1800" dirty="0"/>
              <a:t>contract Staff {</a:t>
            </a:r>
          </a:p>
          <a:p>
            <a:pPr marL="457200" lvl="1" indent="0">
              <a:buNone/>
            </a:pPr>
            <a:r>
              <a:rPr lang="en-GB" sz="1800" dirty="0"/>
              <a:t>    </a:t>
            </a:r>
            <a:r>
              <a:rPr lang="en-GB" sz="1800" dirty="0" err="1"/>
              <a:t>uint</a:t>
            </a:r>
            <a:r>
              <a:rPr lang="en-GB" sz="1800" dirty="0"/>
              <a:t>[] </a:t>
            </a:r>
            <a:r>
              <a:rPr lang="en-GB" sz="1800" dirty="0" err="1"/>
              <a:t>peopleIds</a:t>
            </a:r>
            <a:r>
              <a:rPr lang="en-GB" sz="1800" dirty="0"/>
              <a:t>; // defaults to storage</a:t>
            </a:r>
          </a:p>
          <a:p>
            <a:pPr marL="457200" lvl="1" indent="0">
              <a:buNone/>
            </a:pPr>
            <a:endParaRPr lang="en-GB" sz="1800" dirty="0"/>
          </a:p>
          <a:p>
            <a:pPr marL="457200" lvl="1" indent="0">
              <a:buNone/>
            </a:pPr>
            <a:r>
              <a:rPr lang="en-GB" sz="1800" dirty="0"/>
              <a:t>    function test() {</a:t>
            </a:r>
          </a:p>
          <a:p>
            <a:pPr marL="457200" lvl="1" indent="0">
              <a:buNone/>
            </a:pPr>
            <a:r>
              <a:rPr lang="en-GB" sz="1800" dirty="0"/>
              <a:t>        </a:t>
            </a:r>
            <a:r>
              <a:rPr lang="en-GB" sz="1800" dirty="0" err="1"/>
              <a:t>processIds</a:t>
            </a:r>
            <a:r>
              <a:rPr lang="en-GB" sz="1800" dirty="0"/>
              <a:t>(</a:t>
            </a:r>
            <a:r>
              <a:rPr lang="en-GB" sz="1800" dirty="0" err="1"/>
              <a:t>peopleIds</a:t>
            </a:r>
            <a:r>
              <a:rPr lang="en-GB" sz="1800" dirty="0"/>
              <a:t>); // expensive</a:t>
            </a:r>
          </a:p>
          <a:p>
            <a:pPr marL="457200" lvl="1" indent="0">
              <a:buNone/>
            </a:pPr>
            <a:r>
              <a:rPr lang="en-GB" sz="1800" dirty="0"/>
              <a:t>        processIds2(</a:t>
            </a:r>
            <a:r>
              <a:rPr lang="en-GB" sz="1800" dirty="0" err="1"/>
              <a:t>peopleIds</a:t>
            </a:r>
            <a:r>
              <a:rPr lang="en-GB" sz="1800" dirty="0"/>
              <a:t>); // not expensive</a:t>
            </a:r>
          </a:p>
          <a:p>
            <a:pPr marL="457200" lvl="1" indent="0">
              <a:buNone/>
            </a:pPr>
            <a:r>
              <a:rPr lang="en-GB" sz="1800" dirty="0"/>
              <a:t>    }</a:t>
            </a:r>
          </a:p>
          <a:p>
            <a:pPr marL="457200" lvl="1" indent="0">
              <a:buNone/>
            </a:pPr>
            <a:endParaRPr lang="en-GB" sz="1800" dirty="0"/>
          </a:p>
          <a:p>
            <a:pPr marL="457200" lvl="1" indent="0">
              <a:buNone/>
            </a:pPr>
            <a:r>
              <a:rPr lang="en-GB" sz="1800" dirty="0"/>
              <a:t>    function </a:t>
            </a:r>
            <a:r>
              <a:rPr lang="en-GB" sz="1800" dirty="0" err="1"/>
              <a:t>processIds</a:t>
            </a:r>
            <a:r>
              <a:rPr lang="en-GB" sz="1800" dirty="0"/>
              <a:t>(</a:t>
            </a:r>
            <a:r>
              <a:rPr lang="en-GB" sz="1800" dirty="0" err="1"/>
              <a:t>uint</a:t>
            </a:r>
            <a:r>
              <a:rPr lang="en-GB" sz="1800" dirty="0"/>
              <a:t>[] ids) { // defaults to memory</a:t>
            </a:r>
          </a:p>
          <a:p>
            <a:pPr marL="457200" lvl="1" indent="0">
              <a:buNone/>
            </a:pPr>
            <a:r>
              <a:rPr lang="en-GB" sz="1800" dirty="0"/>
              <a:t>    }</a:t>
            </a:r>
          </a:p>
          <a:p>
            <a:pPr marL="457200" lvl="1" indent="0">
              <a:buNone/>
            </a:pPr>
            <a:endParaRPr lang="en-GB" sz="1800" dirty="0"/>
          </a:p>
          <a:p>
            <a:pPr marL="457200" lvl="1" indent="0">
              <a:buNone/>
            </a:pPr>
            <a:r>
              <a:rPr lang="en-GB" sz="1800" dirty="0"/>
              <a:t>    function processIds2(</a:t>
            </a:r>
            <a:r>
              <a:rPr lang="en-GB" sz="1800" dirty="0" err="1"/>
              <a:t>uint</a:t>
            </a:r>
            <a:r>
              <a:rPr lang="en-GB" sz="1800" dirty="0"/>
              <a:t>[] storage ids) { // forced to storage</a:t>
            </a:r>
          </a:p>
          <a:p>
            <a:pPr marL="457200" lvl="1" indent="0">
              <a:buNone/>
            </a:pPr>
            <a:r>
              <a:rPr lang="en-GB" sz="1800" dirty="0"/>
              <a:t>    }</a:t>
            </a:r>
          </a:p>
          <a:p>
            <a:pPr marL="457200" lvl="1" indent="0">
              <a:buNone/>
            </a:pPr>
            <a:r>
              <a:rPr lang="en-GB" sz="1800" dirty="0"/>
              <a:t>}</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167594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B30F77-37F4-4B72-AB8B-AB0E7E92D471}"/>
              </a:ext>
            </a:extLst>
          </p:cNvPr>
          <p:cNvSpPr>
            <a:spLocks noGrp="1"/>
          </p:cNvSpPr>
          <p:nvPr>
            <p:ph type="title"/>
          </p:nvPr>
        </p:nvSpPr>
        <p:spPr/>
        <p:txBody>
          <a:bodyPr/>
          <a:lstStyle/>
          <a:p>
            <a:r>
              <a:rPr lang="en-GB" b="1" dirty="0"/>
              <a:t>State variables</a:t>
            </a:r>
            <a:endParaRPr lang="en-GB" dirty="0"/>
          </a:p>
        </p:txBody>
      </p:sp>
      <p:sp>
        <p:nvSpPr>
          <p:cNvPr id="3" name="Content Placeholder 2">
            <a:extLst>
              <a:ext uri="{FF2B5EF4-FFF2-40B4-BE49-F238E27FC236}">
                <a16:creationId xmlns:a16="http://schemas.microsoft.com/office/drawing/2014/main" xmlns="" id="{6D3501C8-BDC7-4EB4-B1ED-777A601653BA}"/>
              </a:ext>
            </a:extLst>
          </p:cNvPr>
          <p:cNvSpPr>
            <a:spLocks noGrp="1"/>
          </p:cNvSpPr>
          <p:nvPr>
            <p:ph type="body" idx="1"/>
          </p:nvPr>
        </p:nvSpPr>
        <p:spPr/>
        <p:txBody>
          <a:bodyPr/>
          <a:lstStyle/>
          <a:p>
            <a:r>
              <a:rPr lang="en-GB" dirty="0"/>
              <a:t>Each contract instance can maintain a state. </a:t>
            </a:r>
          </a:p>
          <a:p>
            <a:r>
              <a:rPr lang="en-GB" dirty="0"/>
              <a:t>This state consists of one of more variables of the types defined above. </a:t>
            </a:r>
          </a:p>
          <a:p>
            <a:r>
              <a:rPr lang="en-GB" dirty="0"/>
              <a:t>These state variables can only be modified via a function call invoked within a transaction.</a:t>
            </a:r>
          </a:p>
          <a:p>
            <a:r>
              <a:rPr lang="en-GB" dirty="0"/>
              <a:t>When a contract and/or its children have access to a state variable, they access it by its name to read and write:</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5699746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85E163-51C1-48D7-9755-99404D96241B}"/>
              </a:ext>
            </a:extLst>
          </p:cNvPr>
          <p:cNvSpPr>
            <a:spLocks noGrp="1"/>
          </p:cNvSpPr>
          <p:nvPr>
            <p:ph type="title"/>
          </p:nvPr>
        </p:nvSpPr>
        <p:spPr/>
        <p:txBody>
          <a:bodyPr/>
          <a:lstStyle/>
          <a:p>
            <a:r>
              <a:rPr lang="en-GB" b="1" dirty="0"/>
              <a:t>Functions</a:t>
            </a:r>
            <a:endParaRPr lang="en-GB" dirty="0"/>
          </a:p>
        </p:txBody>
      </p:sp>
      <p:sp>
        <p:nvSpPr>
          <p:cNvPr id="3" name="Content Placeholder 2">
            <a:extLst>
              <a:ext uri="{FF2B5EF4-FFF2-40B4-BE49-F238E27FC236}">
                <a16:creationId xmlns:a16="http://schemas.microsoft.com/office/drawing/2014/main" xmlns="" id="{96503BF5-F895-4949-AF71-21B4AB7FC3BB}"/>
              </a:ext>
            </a:extLst>
          </p:cNvPr>
          <p:cNvSpPr>
            <a:spLocks noGrp="1"/>
          </p:cNvSpPr>
          <p:nvPr>
            <p:ph type="body" idx="1"/>
          </p:nvPr>
        </p:nvSpPr>
        <p:spPr/>
        <p:txBody>
          <a:bodyPr>
            <a:normAutofit/>
          </a:bodyPr>
          <a:lstStyle/>
          <a:p>
            <a:r>
              <a:rPr lang="en-GB" dirty="0"/>
              <a:t>Functions are pieces of executable code attached to a contract. They are declared:</a:t>
            </a:r>
          </a:p>
          <a:p>
            <a:endParaRPr lang="en-GB" dirty="0"/>
          </a:p>
          <a:p>
            <a:pPr lvl="1"/>
            <a:r>
              <a:rPr lang="en-GB" dirty="0"/>
              <a:t>    with the word function</a:t>
            </a:r>
          </a:p>
          <a:p>
            <a:pPr lvl="1"/>
            <a:r>
              <a:rPr lang="en-GB" dirty="0"/>
              <a:t>    with parameters</a:t>
            </a:r>
          </a:p>
          <a:p>
            <a:pPr lvl="1"/>
            <a:r>
              <a:rPr lang="en-GB" dirty="0"/>
              <a:t>    with or without a return type, e.g. returns (</a:t>
            </a:r>
            <a:r>
              <a:rPr lang="en-GB" dirty="0" err="1"/>
              <a:t>uint</a:t>
            </a:r>
            <a:r>
              <a:rPr lang="en-GB" dirty="0"/>
              <a:t>)</a:t>
            </a:r>
          </a:p>
          <a:p>
            <a:endParaRPr lang="en-GB" dirty="0"/>
          </a:p>
          <a:p>
            <a:r>
              <a:rPr lang="en-GB" dirty="0"/>
              <a:t>The usual C/</a:t>
            </a:r>
            <a:r>
              <a:rPr lang="en-GB" dirty="0" err="1"/>
              <a:t>Javascript</a:t>
            </a:r>
            <a:r>
              <a:rPr lang="en-GB" dirty="0"/>
              <a:t> structures like for, do while, break, continue, if then else, a ? b : c and return are available.</a:t>
            </a:r>
          </a:p>
          <a:p>
            <a:endParaRPr lang="en-GB" dirty="0"/>
          </a:p>
          <a:p>
            <a:r>
              <a:rPr lang="en-GB" dirty="0"/>
              <a:t>Any function can receive Ether along with the transaction that calls it if, and only if, you add the payable keyword to it.</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1905256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2ABF1D-5686-4363-A973-11EF54869FB6}"/>
              </a:ext>
            </a:extLst>
          </p:cNvPr>
          <p:cNvSpPr>
            <a:spLocks noGrp="1"/>
          </p:cNvSpPr>
          <p:nvPr>
            <p:ph type="title"/>
          </p:nvPr>
        </p:nvSpPr>
        <p:spPr/>
        <p:txBody>
          <a:bodyPr/>
          <a:lstStyle/>
          <a:p>
            <a:r>
              <a:rPr lang="en-GB" b="1" dirty="0"/>
              <a:t>Mapping</a:t>
            </a:r>
            <a:endParaRPr lang="en-GB" dirty="0"/>
          </a:p>
        </p:txBody>
      </p:sp>
      <p:sp>
        <p:nvSpPr>
          <p:cNvPr id="3" name="Content Placeholder 2">
            <a:extLst>
              <a:ext uri="{FF2B5EF4-FFF2-40B4-BE49-F238E27FC236}">
                <a16:creationId xmlns:a16="http://schemas.microsoft.com/office/drawing/2014/main" xmlns="" id="{D81E9C86-0D6B-4E5E-AFFC-C8BB16C3B28F}"/>
              </a:ext>
            </a:extLst>
          </p:cNvPr>
          <p:cNvSpPr>
            <a:spLocks noGrp="1"/>
          </p:cNvSpPr>
          <p:nvPr>
            <p:ph type="body" idx="1"/>
          </p:nvPr>
        </p:nvSpPr>
        <p:spPr/>
        <p:txBody>
          <a:bodyPr/>
          <a:lstStyle/>
          <a:p>
            <a:r>
              <a:rPr lang="en-GB" dirty="0"/>
              <a:t>A mapping associates a value behind a key. </a:t>
            </a:r>
          </a:p>
          <a:p>
            <a:r>
              <a:rPr lang="en-GB" dirty="0"/>
              <a:t>Think of them as a map or </a:t>
            </a:r>
            <a:r>
              <a:rPr lang="en-GB" dirty="0" err="1"/>
              <a:t>hashtable</a:t>
            </a:r>
            <a:r>
              <a:rPr lang="en-GB" dirty="0"/>
              <a:t>.</a:t>
            </a:r>
          </a:p>
          <a:p>
            <a:r>
              <a:rPr lang="en-GB" dirty="0"/>
              <a:t> A big difference is that every value is "already populated" with zeroes, and there is no .contains(key) method. </a:t>
            </a:r>
          </a:p>
          <a:p>
            <a:pPr marL="0" indent="0">
              <a:buNone/>
            </a:pPr>
            <a:r>
              <a:rPr lang="en-GB" dirty="0"/>
              <a:t>For instance:</a:t>
            </a:r>
          </a:p>
          <a:p>
            <a:pPr lvl="1"/>
            <a:r>
              <a:rPr lang="en-GB" dirty="0"/>
              <a:t>mapping (address =&gt; </a:t>
            </a:r>
            <a:r>
              <a:rPr lang="en-GB" dirty="0" err="1"/>
              <a:t>uint</a:t>
            </a:r>
            <a:r>
              <a:rPr lang="en-GB" dirty="0"/>
              <a:t>) contributions; // contributions[whatever] is already set at 0</a:t>
            </a:r>
          </a:p>
          <a:p>
            <a:pPr lvl="1"/>
            <a:r>
              <a:rPr lang="en-GB" dirty="0"/>
              <a:t>mapping (</a:t>
            </a:r>
            <a:r>
              <a:rPr lang="en-GB" dirty="0" err="1"/>
              <a:t>uint</a:t>
            </a:r>
            <a:r>
              <a:rPr lang="en-GB" dirty="0"/>
              <a:t> =&gt; Client) </a:t>
            </a:r>
            <a:r>
              <a:rPr lang="en-GB" dirty="0" err="1"/>
              <a:t>clientInfos</a:t>
            </a:r>
            <a:r>
              <a:rPr lang="en-GB" dirty="0"/>
              <a:t>;</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1030849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73F584-574E-4775-AD7C-A1E13BE70A82}"/>
              </a:ext>
            </a:extLst>
          </p:cNvPr>
          <p:cNvSpPr>
            <a:spLocks noGrp="1"/>
          </p:cNvSpPr>
          <p:nvPr>
            <p:ph type="title"/>
          </p:nvPr>
        </p:nvSpPr>
        <p:spPr/>
        <p:txBody>
          <a:bodyPr/>
          <a:lstStyle/>
          <a:p>
            <a:r>
              <a:rPr lang="en-GB" b="1" dirty="0"/>
              <a:t>Visibility specifiers</a:t>
            </a:r>
          </a:p>
        </p:txBody>
      </p:sp>
      <p:sp>
        <p:nvSpPr>
          <p:cNvPr id="3" name="Content Placeholder 2">
            <a:extLst>
              <a:ext uri="{FF2B5EF4-FFF2-40B4-BE49-F238E27FC236}">
                <a16:creationId xmlns:a16="http://schemas.microsoft.com/office/drawing/2014/main" xmlns="" id="{0CC5C83B-9E59-4D54-B8A6-B98B2B3FC8A9}"/>
              </a:ext>
            </a:extLst>
          </p:cNvPr>
          <p:cNvSpPr>
            <a:spLocks noGrp="1"/>
          </p:cNvSpPr>
          <p:nvPr>
            <p:ph type="body" idx="1"/>
          </p:nvPr>
        </p:nvSpPr>
        <p:spPr/>
        <p:txBody>
          <a:bodyPr>
            <a:normAutofit/>
          </a:bodyPr>
          <a:lstStyle/>
          <a:p>
            <a:r>
              <a:rPr lang="en-GB" dirty="0"/>
              <a:t>These variables are by default internal but can be declared with these visibility identifiers:</a:t>
            </a:r>
          </a:p>
          <a:p>
            <a:endParaRPr lang="en-GB" dirty="0"/>
          </a:p>
          <a:p>
            <a:r>
              <a:rPr lang="en-GB" dirty="0"/>
              <a:t>    private: only the contract it is declared in can see it</a:t>
            </a:r>
          </a:p>
          <a:p>
            <a:r>
              <a:rPr lang="en-GB" dirty="0"/>
              <a:t>    internal: only the contract it is declared in and its child contracts can see it, this is the default</a:t>
            </a:r>
          </a:p>
          <a:p>
            <a:r>
              <a:rPr lang="en-GB" dirty="0"/>
              <a:t>    public: all can access it</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0929408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FE7B20-03F7-47E1-ACDE-BB7E31EF0129}"/>
              </a:ext>
            </a:extLst>
          </p:cNvPr>
          <p:cNvSpPr>
            <a:spLocks noGrp="1"/>
          </p:cNvSpPr>
          <p:nvPr>
            <p:ph type="ctrTitle"/>
          </p:nvPr>
        </p:nvSpPr>
        <p:spPr/>
        <p:txBody>
          <a:bodyPr/>
          <a:lstStyle/>
          <a:p>
            <a:r>
              <a:rPr lang="en-GB" sz="6000" b="1" dirty="0"/>
              <a:t>Design patterns in Solidity</a:t>
            </a:r>
            <a:endParaRPr lang="en-GB" sz="6000"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470975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CB255C-D121-4BB3-8243-EB13E966CD18}"/>
              </a:ext>
            </a:extLst>
          </p:cNvPr>
          <p:cNvSpPr>
            <a:spLocks noGrp="1"/>
          </p:cNvSpPr>
          <p:nvPr>
            <p:ph type="title"/>
          </p:nvPr>
        </p:nvSpPr>
        <p:spPr/>
        <p:txBody>
          <a:bodyPr/>
          <a:lstStyle/>
          <a:p>
            <a:r>
              <a:rPr lang="en-GB" b="1" dirty="0"/>
              <a:t>Design </a:t>
            </a:r>
            <a:r>
              <a:rPr lang="en-GB" b="1" dirty="0" smtClean="0"/>
              <a:t>patterns</a:t>
            </a:r>
            <a:endParaRPr lang="en-GB" b="1" dirty="0"/>
          </a:p>
        </p:txBody>
      </p:sp>
      <p:sp>
        <p:nvSpPr>
          <p:cNvPr id="3" name="Content Placeholder 2">
            <a:extLst>
              <a:ext uri="{FF2B5EF4-FFF2-40B4-BE49-F238E27FC236}">
                <a16:creationId xmlns:a16="http://schemas.microsoft.com/office/drawing/2014/main" xmlns="" id="{022BE106-8092-4775-BC89-6755B3B83294}"/>
              </a:ext>
            </a:extLst>
          </p:cNvPr>
          <p:cNvSpPr>
            <a:spLocks noGrp="1"/>
          </p:cNvSpPr>
          <p:nvPr>
            <p:ph type="body" idx="1"/>
          </p:nvPr>
        </p:nvSpPr>
        <p:spPr/>
        <p:txBody>
          <a:bodyPr/>
          <a:lstStyle/>
          <a:p>
            <a:pPr marL="514350" indent="-514350">
              <a:buFont typeface="+mj-lt"/>
              <a:buAutoNum type="arabicPeriod"/>
            </a:pPr>
            <a:r>
              <a:rPr lang="en-GB" b="1" dirty="0"/>
              <a:t>Contract Self Destruction</a:t>
            </a:r>
            <a:endParaRPr lang="en-GB" dirty="0"/>
          </a:p>
          <a:p>
            <a:pPr marL="514350" indent="-514350">
              <a:buFont typeface="+mj-lt"/>
              <a:buAutoNum type="arabicPeriod"/>
            </a:pPr>
            <a:r>
              <a:rPr lang="en-GB" b="1" dirty="0"/>
              <a:t>Factory Contract</a:t>
            </a:r>
            <a:endParaRPr lang="en-GB" dirty="0"/>
          </a:p>
          <a:p>
            <a:pPr marL="514350" indent="-514350">
              <a:buFont typeface="+mj-lt"/>
              <a:buAutoNum type="arabicPeriod"/>
            </a:pPr>
            <a:r>
              <a:rPr lang="en-GB" b="1" dirty="0"/>
              <a:t>Name Registry</a:t>
            </a:r>
            <a:endParaRPr lang="en-GB" dirty="0"/>
          </a:p>
          <a:p>
            <a:pPr marL="514350" indent="-514350">
              <a:buFont typeface="+mj-lt"/>
              <a:buAutoNum type="arabicPeriod"/>
            </a:pPr>
            <a:r>
              <a:rPr lang="en-GB" b="1" dirty="0"/>
              <a:t>Mapping Iterator</a:t>
            </a:r>
            <a:endParaRPr lang="en-GB" dirty="0"/>
          </a:p>
          <a:p>
            <a:pPr marL="514350" indent="-514350">
              <a:buFont typeface="+mj-lt"/>
              <a:buAutoNum type="arabicPeriod"/>
            </a:pPr>
            <a:r>
              <a:rPr lang="en-GB" b="1" dirty="0"/>
              <a:t>Sending ether from contract: Withdrawal pattern</a:t>
            </a:r>
            <a:endParaRPr lang="en-GB" dirty="0"/>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25643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What is Blockchain</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485" y="2060848"/>
            <a:ext cx="8784976" cy="389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8591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6AA91-649E-4E86-82C1-EBF7D3EC3380}"/>
              </a:ext>
            </a:extLst>
          </p:cNvPr>
          <p:cNvSpPr>
            <a:spLocks noGrp="1"/>
          </p:cNvSpPr>
          <p:nvPr>
            <p:ph type="title"/>
          </p:nvPr>
        </p:nvSpPr>
        <p:spPr/>
        <p:txBody>
          <a:bodyPr/>
          <a:lstStyle/>
          <a:p>
            <a:r>
              <a:rPr lang="en-GB" b="1" dirty="0"/>
              <a:t>Contract Self Destruction</a:t>
            </a:r>
            <a:endParaRPr lang="en-GB" dirty="0"/>
          </a:p>
        </p:txBody>
      </p:sp>
      <p:sp>
        <p:nvSpPr>
          <p:cNvPr id="3" name="Content Placeholder 2">
            <a:extLst>
              <a:ext uri="{FF2B5EF4-FFF2-40B4-BE49-F238E27FC236}">
                <a16:creationId xmlns:a16="http://schemas.microsoft.com/office/drawing/2014/main" xmlns="" id="{196CE9B5-1EE8-4917-BB8D-75C1C43825C0}"/>
              </a:ext>
            </a:extLst>
          </p:cNvPr>
          <p:cNvSpPr>
            <a:spLocks noGrp="1"/>
          </p:cNvSpPr>
          <p:nvPr>
            <p:ph type="body" idx="1"/>
          </p:nvPr>
        </p:nvSpPr>
        <p:spPr/>
        <p:txBody>
          <a:bodyPr>
            <a:normAutofit/>
          </a:bodyPr>
          <a:lstStyle/>
          <a:p>
            <a:r>
              <a:rPr lang="en-GB" dirty="0"/>
              <a:t>Used for terminating a contract, which means removing it </a:t>
            </a:r>
            <a:r>
              <a:rPr lang="en-GB" b="1" dirty="0"/>
              <a:t>forever</a:t>
            </a:r>
            <a:r>
              <a:rPr lang="en-GB" dirty="0"/>
              <a:t> from the blockchain. </a:t>
            </a:r>
          </a:p>
          <a:p>
            <a:r>
              <a:rPr lang="en-GB" dirty="0"/>
              <a:t>Once destroyed, it’s not possible to invoke functions on the contract and no transactions will be logged in the ledger. </a:t>
            </a:r>
          </a:p>
          <a:p>
            <a:r>
              <a:rPr lang="en-GB" dirty="0"/>
              <a:t>Now comes the question “Why would I ever destroy my contract?”. </a:t>
            </a:r>
          </a:p>
          <a:p>
            <a:r>
              <a:rPr lang="en-GB" dirty="0"/>
              <a:t>There are multiple reasons, such as dealing with timed contracts or contracts that must be terminated once a milestone has been reached or contracts that are obsolete. </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667336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9F9F12-D0E4-41CE-8C86-A8BB389A22DA}"/>
              </a:ext>
            </a:extLst>
          </p:cNvPr>
          <p:cNvSpPr>
            <a:spLocks noGrp="1"/>
          </p:cNvSpPr>
          <p:nvPr>
            <p:ph type="title"/>
          </p:nvPr>
        </p:nvSpPr>
        <p:spPr/>
        <p:txBody>
          <a:bodyPr/>
          <a:lstStyle/>
          <a:p>
            <a:r>
              <a:rPr lang="en-GB" b="1" dirty="0"/>
              <a:t>Contract Self Destruction</a:t>
            </a:r>
            <a:endParaRPr lang="en-GB" dirty="0"/>
          </a:p>
        </p:txBody>
      </p:sp>
      <p:sp>
        <p:nvSpPr>
          <p:cNvPr id="3" name="Content Placeholder 2">
            <a:extLst>
              <a:ext uri="{FF2B5EF4-FFF2-40B4-BE49-F238E27FC236}">
                <a16:creationId xmlns:a16="http://schemas.microsoft.com/office/drawing/2014/main" xmlns="" id="{80926064-CE9C-4E2C-90F3-9D8D6309DBA8}"/>
              </a:ext>
            </a:extLst>
          </p:cNvPr>
          <p:cNvSpPr>
            <a:spLocks noGrp="1"/>
          </p:cNvSpPr>
          <p:nvPr>
            <p:ph type="body" idx="1"/>
          </p:nvPr>
        </p:nvSpPr>
        <p:spPr/>
        <p:txBody>
          <a:bodyPr/>
          <a:lstStyle/>
          <a:p>
            <a:pPr marL="0" indent="0">
              <a:buNone/>
            </a:pPr>
            <a:r>
              <a:rPr lang="en-GB" dirty="0"/>
              <a:t>Some things to keep in mind when dealing with a contract that has been destroyed:</a:t>
            </a:r>
          </a:p>
          <a:p>
            <a:pPr lvl="1"/>
            <a:r>
              <a:rPr lang="en-GB" dirty="0"/>
              <a:t>Transactions will fail</a:t>
            </a:r>
          </a:p>
          <a:p>
            <a:pPr lvl="1"/>
            <a:r>
              <a:rPr lang="en-GB" dirty="0"/>
              <a:t>Any funds sent to the contract will be </a:t>
            </a:r>
            <a:r>
              <a:rPr lang="en-GB" b="1" dirty="0"/>
              <a:t>lost</a:t>
            </a:r>
            <a:endParaRPr lang="en-GB" dirty="0"/>
          </a:p>
          <a:p>
            <a:r>
              <a:rPr lang="en-GB" dirty="0"/>
              <a:t>In order to prevent the loss of funds you should remove all references of dead contracts and/or call get() before sending funds to make sure the contract still exists. </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414125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9B4517F4-F335-416C-AB41-3F978969EF56}"/>
              </a:ext>
            </a:extLst>
          </p:cNvPr>
          <p:cNvPicPr>
            <a:picLocks noGrp="1" noChangeAspect="1"/>
          </p:cNvPicPr>
          <p:nvPr>
            <p:ph idx="4294967295"/>
          </p:nvPr>
        </p:nvPicPr>
        <p:blipFill rotWithShape="1">
          <a:blip r:embed="rId2"/>
          <a:srcRect l="23993" t="10415" r="35054" b="11605"/>
          <a:stretch/>
        </p:blipFill>
        <p:spPr>
          <a:xfrm>
            <a:off x="2927648" y="264160"/>
            <a:ext cx="5909248" cy="6329680"/>
          </a:xfrm>
          <a:prstGeom prst="rect">
            <a:avLst/>
          </a:prstGeom>
        </p:spPr>
      </p:pic>
      <p:pic>
        <p:nvPicPr>
          <p:cNvPr id="3"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137897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E8A468-E398-4883-ADE9-60DBF140DE82}"/>
              </a:ext>
            </a:extLst>
          </p:cNvPr>
          <p:cNvSpPr>
            <a:spLocks noGrp="1"/>
          </p:cNvSpPr>
          <p:nvPr>
            <p:ph type="title"/>
          </p:nvPr>
        </p:nvSpPr>
        <p:spPr/>
        <p:txBody>
          <a:bodyPr/>
          <a:lstStyle/>
          <a:p>
            <a:r>
              <a:rPr lang="en-GB" b="1" dirty="0"/>
              <a:t>Factory Contract</a:t>
            </a:r>
            <a:endParaRPr lang="en-GB" dirty="0"/>
          </a:p>
        </p:txBody>
      </p:sp>
      <p:sp>
        <p:nvSpPr>
          <p:cNvPr id="3" name="Content Placeholder 2">
            <a:extLst>
              <a:ext uri="{FF2B5EF4-FFF2-40B4-BE49-F238E27FC236}">
                <a16:creationId xmlns:a16="http://schemas.microsoft.com/office/drawing/2014/main" xmlns="" id="{CDF14212-2368-4555-A0F6-ADD5B348764D}"/>
              </a:ext>
            </a:extLst>
          </p:cNvPr>
          <p:cNvSpPr>
            <a:spLocks noGrp="1"/>
          </p:cNvSpPr>
          <p:nvPr>
            <p:ph type="body" idx="1"/>
          </p:nvPr>
        </p:nvSpPr>
        <p:spPr/>
        <p:txBody>
          <a:bodyPr>
            <a:normAutofit fontScale="92500" lnSpcReduction="20000"/>
          </a:bodyPr>
          <a:lstStyle/>
          <a:p>
            <a:pPr>
              <a:buFont typeface="Arial" panose="020B0604020202020204" pitchFamily="34" charset="0"/>
              <a:buChar char="•"/>
            </a:pPr>
            <a:r>
              <a:rPr lang="en-GB" dirty="0"/>
              <a:t>Factory contract is used to create and deploy “child” contracts. Those child contracts can be referred to as “assets” which in the real life could represent, say, a house or a car.</a:t>
            </a:r>
          </a:p>
          <a:p>
            <a:pPr>
              <a:buFont typeface="Arial" panose="020B0604020202020204" pitchFamily="34" charset="0"/>
              <a:buChar char="•"/>
            </a:pPr>
            <a:endParaRPr lang="en-GB" dirty="0"/>
          </a:p>
          <a:p>
            <a:pPr>
              <a:buFont typeface="Arial" panose="020B0604020202020204" pitchFamily="34" charset="0"/>
              <a:buChar char="•"/>
            </a:pPr>
            <a:r>
              <a:rPr lang="en-GB" dirty="0"/>
              <a:t>The factory is used for storing the child contracts’ addresses so that they can be extracted whenever necessary. </a:t>
            </a:r>
          </a:p>
          <a:p>
            <a:pPr>
              <a:buFont typeface="Arial" panose="020B0604020202020204" pitchFamily="34" charset="0"/>
              <a:buChar char="•"/>
            </a:pPr>
            <a:endParaRPr lang="en-GB" dirty="0"/>
          </a:p>
          <a:p>
            <a:pPr>
              <a:buFont typeface="Arial" panose="020B0604020202020204" pitchFamily="34" charset="0"/>
              <a:buChar char="•"/>
            </a:pPr>
            <a:r>
              <a:rPr lang="en-GB" dirty="0"/>
              <a:t>By storing them in the contract they remain in the blockchain and they are pretty much safe there, while data corruption in your database might wipe the asset contracts’ addresses which will lead to losing references to those contracts.</a:t>
            </a:r>
          </a:p>
          <a:p>
            <a:pPr>
              <a:buFont typeface="Arial" panose="020B0604020202020204" pitchFamily="34" charset="0"/>
              <a:buChar char="•"/>
            </a:pPr>
            <a:endParaRPr lang="en-GB" dirty="0"/>
          </a:p>
          <a:p>
            <a:pPr>
              <a:buFont typeface="Arial" panose="020B0604020202020204" pitchFamily="34" charset="0"/>
              <a:buChar char="•"/>
            </a:pPr>
            <a:r>
              <a:rPr lang="en-GB" dirty="0"/>
              <a:t>A common use case for the Factory contract is selling assets and keeping track of those assets (</a:t>
            </a:r>
            <a:r>
              <a:rPr lang="en-GB" dirty="0" err="1"/>
              <a:t>eg</a:t>
            </a:r>
            <a:r>
              <a:rPr lang="en-GB" dirty="0"/>
              <a:t>. who is the owner). To sell an asset you add the payable modifier to the functions responsible for deploying the assets.</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5317406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E1FFCA4-735C-4CEF-802F-5C70AF2B3EC4}"/>
              </a:ext>
            </a:extLst>
          </p:cNvPr>
          <p:cNvSpPr>
            <a:spLocks noGrp="1"/>
          </p:cNvSpPr>
          <p:nvPr>
            <p:ph type="title"/>
          </p:nvPr>
        </p:nvSpPr>
        <p:spPr/>
        <p:txBody>
          <a:bodyPr/>
          <a:lstStyle/>
          <a:p>
            <a:r>
              <a:rPr lang="en-GB" b="1" dirty="0"/>
              <a:t>Factory Contract</a:t>
            </a:r>
            <a:endParaRPr lang="en-GB" dirty="0"/>
          </a:p>
        </p:txBody>
      </p:sp>
      <p:pic>
        <p:nvPicPr>
          <p:cNvPr id="9" name="Content Placeholder 3">
            <a:extLst>
              <a:ext uri="{FF2B5EF4-FFF2-40B4-BE49-F238E27FC236}">
                <a16:creationId xmlns:a16="http://schemas.microsoft.com/office/drawing/2014/main" xmlns="" id="{C87BCFFC-22A1-4B19-A95C-7BDDC9016EC5}"/>
              </a:ext>
            </a:extLst>
          </p:cNvPr>
          <p:cNvPicPr>
            <a:picLocks noChangeAspect="1"/>
          </p:cNvPicPr>
          <p:nvPr/>
        </p:nvPicPr>
        <p:blipFill rotWithShape="1">
          <a:blip r:embed="rId2"/>
          <a:srcRect l="24316" t="14387" r="25857" b="31098"/>
          <a:stretch/>
        </p:blipFill>
        <p:spPr>
          <a:xfrm>
            <a:off x="98474" y="2383389"/>
            <a:ext cx="6167206" cy="3793574"/>
          </a:xfrm>
          <a:prstGeom prst="rect">
            <a:avLst/>
          </a:prstGeom>
        </p:spPr>
      </p:pic>
      <p:pic>
        <p:nvPicPr>
          <p:cNvPr id="10" name="Picture 9">
            <a:extLst>
              <a:ext uri="{FF2B5EF4-FFF2-40B4-BE49-F238E27FC236}">
                <a16:creationId xmlns:a16="http://schemas.microsoft.com/office/drawing/2014/main" xmlns="" id="{64981481-AE4B-48A4-804A-416AE923E43B}"/>
              </a:ext>
            </a:extLst>
          </p:cNvPr>
          <p:cNvPicPr>
            <a:picLocks noChangeAspect="1"/>
          </p:cNvPicPr>
          <p:nvPr/>
        </p:nvPicPr>
        <p:blipFill rotWithShape="1">
          <a:blip r:embed="rId3"/>
          <a:srcRect l="23805" t="26609" r="24891" b="28686"/>
          <a:stretch/>
        </p:blipFill>
        <p:spPr>
          <a:xfrm>
            <a:off x="6400800" y="2900824"/>
            <a:ext cx="5668159" cy="2843110"/>
          </a:xfrm>
          <a:prstGeom prst="rect">
            <a:avLst/>
          </a:prstGeom>
        </p:spPr>
      </p:pic>
      <p:pic>
        <p:nvPicPr>
          <p:cNvPr id="5" name="Google Shape;110;p14"/>
          <p:cNvPicPr preferRelativeResize="0"/>
          <p:nvPr/>
        </p:nvPicPr>
        <p:blipFill rotWithShape="1">
          <a:blip r:embed="rId4">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41895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EC6D8E-6B54-4310-8085-C9BC5C072E69}"/>
              </a:ext>
            </a:extLst>
          </p:cNvPr>
          <p:cNvSpPr>
            <a:spLocks noGrp="1"/>
          </p:cNvSpPr>
          <p:nvPr>
            <p:ph type="title"/>
          </p:nvPr>
        </p:nvSpPr>
        <p:spPr/>
        <p:txBody>
          <a:bodyPr/>
          <a:lstStyle/>
          <a:p>
            <a:r>
              <a:rPr lang="en-GB" b="1" dirty="0"/>
              <a:t>Factory Contract</a:t>
            </a:r>
            <a:endParaRPr lang="en-GB" dirty="0"/>
          </a:p>
        </p:txBody>
      </p:sp>
      <p:sp>
        <p:nvSpPr>
          <p:cNvPr id="3" name="Content Placeholder 2">
            <a:extLst>
              <a:ext uri="{FF2B5EF4-FFF2-40B4-BE49-F238E27FC236}">
                <a16:creationId xmlns:a16="http://schemas.microsoft.com/office/drawing/2014/main" xmlns="" id="{627B48AF-AA9E-4A8B-A8DD-929C5328A72F}"/>
              </a:ext>
            </a:extLst>
          </p:cNvPr>
          <p:cNvSpPr>
            <a:spLocks noGrp="1"/>
          </p:cNvSpPr>
          <p:nvPr>
            <p:ph type="body" idx="1"/>
          </p:nvPr>
        </p:nvSpPr>
        <p:spPr/>
        <p:txBody>
          <a:bodyPr/>
          <a:lstStyle/>
          <a:p>
            <a:r>
              <a:rPr lang="en-GB" dirty="0"/>
              <a:t>The line address </a:t>
            </a:r>
            <a:r>
              <a:rPr lang="en-GB" dirty="0" err="1"/>
              <a:t>newCarAsset</a:t>
            </a:r>
            <a:r>
              <a:rPr lang="en-GB" dirty="0"/>
              <a:t> = new </a:t>
            </a:r>
            <a:r>
              <a:rPr lang="en-GB" dirty="0" err="1"/>
              <a:t>CarAsset</a:t>
            </a:r>
            <a:r>
              <a:rPr lang="en-GB" dirty="0"/>
              <a:t>(...) fires a transaction which deploys the child contract and returns the address for that contract. </a:t>
            </a:r>
          </a:p>
          <a:p>
            <a:r>
              <a:rPr lang="en-GB" dirty="0"/>
              <a:t>The only connection between the factory contract and the assets is the variable address[] </a:t>
            </a:r>
            <a:r>
              <a:rPr lang="en-GB" dirty="0" err="1"/>
              <a:t>carAssets</a:t>
            </a:r>
            <a:r>
              <a:rPr lang="en-GB" dirty="0"/>
              <a:t>; </a:t>
            </a:r>
          </a:p>
          <a:p>
            <a:r>
              <a:rPr lang="en-GB" dirty="0"/>
              <a:t>The addresses of the child contracts is the only connection so it must be stored.</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7932019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BAF552-C262-494A-B334-0A3BED496216}"/>
              </a:ext>
            </a:extLst>
          </p:cNvPr>
          <p:cNvSpPr>
            <a:spLocks noGrp="1"/>
          </p:cNvSpPr>
          <p:nvPr>
            <p:ph type="title"/>
          </p:nvPr>
        </p:nvSpPr>
        <p:spPr/>
        <p:txBody>
          <a:bodyPr/>
          <a:lstStyle/>
          <a:p>
            <a:r>
              <a:rPr lang="en-GB" b="1" dirty="0"/>
              <a:t>Name Registry</a:t>
            </a:r>
            <a:endParaRPr lang="en-GB" dirty="0"/>
          </a:p>
        </p:txBody>
      </p:sp>
      <p:sp>
        <p:nvSpPr>
          <p:cNvPr id="6" name="Content Placeholder 5">
            <a:extLst>
              <a:ext uri="{FF2B5EF4-FFF2-40B4-BE49-F238E27FC236}">
                <a16:creationId xmlns:a16="http://schemas.microsoft.com/office/drawing/2014/main" xmlns="" id="{F96D498E-1A43-4873-894A-C560B8F68A7E}"/>
              </a:ext>
            </a:extLst>
          </p:cNvPr>
          <p:cNvSpPr>
            <a:spLocks noGrp="1"/>
          </p:cNvSpPr>
          <p:nvPr>
            <p:ph type="body" idx="1"/>
          </p:nvPr>
        </p:nvSpPr>
        <p:spPr/>
        <p:txBody>
          <a:bodyPr>
            <a:normAutofit lnSpcReduction="10000"/>
          </a:bodyPr>
          <a:lstStyle/>
          <a:p>
            <a:r>
              <a:rPr lang="en-GB" dirty="0"/>
              <a:t>Imagine you are building a </a:t>
            </a:r>
            <a:r>
              <a:rPr lang="en-GB" dirty="0" err="1"/>
              <a:t>DApp</a:t>
            </a:r>
            <a:r>
              <a:rPr lang="en-GB" dirty="0"/>
              <a:t> which has a dependency on multiple contracts</a:t>
            </a:r>
          </a:p>
          <a:p>
            <a:r>
              <a:rPr lang="en-GB" dirty="0"/>
              <a:t>It would be hard to keep all those addresses inside your app’s code. There might be an addresses change over time or even more annoying, while developing you are deploying all those contracts every time you make changes and you have to keep track of their addresses. </a:t>
            </a:r>
          </a:p>
          <a:p>
            <a:r>
              <a:rPr lang="en-GB" dirty="0"/>
              <a:t>This is where Name Registry comes into play. This pattern allows you to only keep the address of one contract, instead of tens, hundreds or even thousands, as your </a:t>
            </a:r>
            <a:r>
              <a:rPr lang="en-GB" dirty="0" err="1"/>
              <a:t>DApp</a:t>
            </a:r>
            <a:r>
              <a:rPr lang="en-GB" dirty="0"/>
              <a:t> grows in scale. </a:t>
            </a:r>
          </a:p>
          <a:p>
            <a:r>
              <a:rPr lang="en-GB" dirty="0"/>
              <a:t>It works by storing a mapping contract name =&gt; contract address so each address can be looked up from within the </a:t>
            </a:r>
            <a:r>
              <a:rPr lang="en-GB" dirty="0" err="1"/>
              <a:t>DApp</a:t>
            </a:r>
            <a:r>
              <a:rPr lang="en-GB" dirty="0"/>
              <a:t> by calling </a:t>
            </a:r>
            <a:r>
              <a:rPr lang="en-GB" dirty="0" err="1"/>
              <a:t>getAddress</a:t>
            </a:r>
            <a:r>
              <a:rPr lang="en-GB" dirty="0"/>
              <a:t>(“</a:t>
            </a:r>
            <a:r>
              <a:rPr lang="en-GB" dirty="0" err="1"/>
              <a:t>ContractX</a:t>
            </a:r>
            <a:r>
              <a:rPr lang="en-GB" dirty="0"/>
              <a:t>"). </a:t>
            </a:r>
          </a:p>
          <a:p>
            <a:r>
              <a:rPr lang="en-GB" dirty="0"/>
              <a:t>The benefit of storing names mapped to addresses is that with the introduction of new versions of some contracts the </a:t>
            </a:r>
            <a:r>
              <a:rPr lang="en-GB" dirty="0" err="1"/>
              <a:t>DApp</a:t>
            </a:r>
            <a:r>
              <a:rPr lang="en-GB" dirty="0"/>
              <a:t> will not be affected in any way since the only thing we modify is just the address of the mapping. </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9527751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6E0F31BA-3FE7-4F3B-8CC5-241B9F50DBA3}"/>
              </a:ext>
            </a:extLst>
          </p:cNvPr>
          <p:cNvPicPr>
            <a:picLocks noChangeAspect="1"/>
          </p:cNvPicPr>
          <p:nvPr/>
        </p:nvPicPr>
        <p:blipFill rotWithShape="1">
          <a:blip r:embed="rId2"/>
          <a:srcRect l="23913" t="11468" r="24891" b="31585"/>
          <a:stretch/>
        </p:blipFill>
        <p:spPr>
          <a:xfrm>
            <a:off x="3644349" y="228526"/>
            <a:ext cx="4184414" cy="2616848"/>
          </a:xfrm>
          <a:prstGeom prst="rect">
            <a:avLst/>
          </a:prstGeom>
        </p:spPr>
      </p:pic>
      <p:pic>
        <p:nvPicPr>
          <p:cNvPr id="4"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pic>
        <p:nvPicPr>
          <p:cNvPr id="7" name="Content Placeholder 3">
            <a:extLst>
              <a:ext uri="{FF2B5EF4-FFF2-40B4-BE49-F238E27FC236}">
                <a16:creationId xmlns:a16="http://schemas.microsoft.com/office/drawing/2014/main" xmlns="" id="{4D25B118-6334-4025-AB14-B634AA5B8742}"/>
              </a:ext>
            </a:extLst>
          </p:cNvPr>
          <p:cNvPicPr>
            <a:picLocks noGrp="1" noChangeAspect="1"/>
          </p:cNvPicPr>
          <p:nvPr>
            <p:ph idx="4294967295"/>
          </p:nvPr>
        </p:nvPicPr>
        <p:blipFill rotWithShape="1">
          <a:blip r:embed="rId4"/>
          <a:srcRect l="23800" t="12106" r="32049" b="12949"/>
          <a:stretch/>
        </p:blipFill>
        <p:spPr>
          <a:xfrm>
            <a:off x="3644349" y="2748806"/>
            <a:ext cx="4184650" cy="3992562"/>
          </a:xfrm>
          <a:prstGeom prst="rect">
            <a:avLst/>
          </a:prstGeom>
        </p:spPr>
      </p:pic>
    </p:spTree>
    <p:extLst>
      <p:ext uri="{BB962C8B-B14F-4D97-AF65-F5344CB8AC3E}">
        <p14:creationId xmlns:p14="http://schemas.microsoft.com/office/powerpoint/2010/main" val="1802895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11E052-17B2-46B1-8B1F-4815318385D9}"/>
              </a:ext>
            </a:extLst>
          </p:cNvPr>
          <p:cNvSpPr>
            <a:spLocks noGrp="1"/>
          </p:cNvSpPr>
          <p:nvPr>
            <p:ph type="title"/>
          </p:nvPr>
        </p:nvSpPr>
        <p:spPr/>
        <p:txBody>
          <a:bodyPr/>
          <a:lstStyle/>
          <a:p>
            <a:r>
              <a:rPr lang="en-GB" b="1" dirty="0"/>
              <a:t>Mapping Iterator</a:t>
            </a:r>
            <a:endParaRPr lang="en-GB" dirty="0"/>
          </a:p>
        </p:txBody>
      </p:sp>
      <p:sp>
        <p:nvSpPr>
          <p:cNvPr id="3" name="Content Placeholder 2">
            <a:extLst>
              <a:ext uri="{FF2B5EF4-FFF2-40B4-BE49-F238E27FC236}">
                <a16:creationId xmlns:a16="http://schemas.microsoft.com/office/drawing/2014/main" xmlns="" id="{526842DE-40F6-45A4-B925-B3DF48BA8E37}"/>
              </a:ext>
            </a:extLst>
          </p:cNvPr>
          <p:cNvSpPr>
            <a:spLocks noGrp="1"/>
          </p:cNvSpPr>
          <p:nvPr>
            <p:ph type="body" idx="1"/>
          </p:nvPr>
        </p:nvSpPr>
        <p:spPr/>
        <p:txBody>
          <a:bodyPr/>
          <a:lstStyle/>
          <a:p>
            <a:pPr>
              <a:buFont typeface="Arial" panose="020B0604020202020204" pitchFamily="34" charset="0"/>
              <a:buChar char="•"/>
            </a:pPr>
            <a:r>
              <a:rPr lang="en-GB" dirty="0"/>
              <a:t>Many times we need to iterate a mapping, but since mappings in Solidity cannot be iterated and they only store values, the Mapping Iterator pattern turns out to be extremely useful. </a:t>
            </a:r>
          </a:p>
          <a:p>
            <a:pPr>
              <a:buFont typeface="Arial" panose="020B0604020202020204" pitchFamily="34" charset="0"/>
              <a:buChar char="•"/>
            </a:pPr>
            <a:r>
              <a:rPr lang="en-GB" dirty="0"/>
              <a:t>Some things to keep in mind are that as elements count goes up the complexity of iteration will increase, as well as the storage cost, so avoid iterating when possible. </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9836116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xmlns="" id="{1B458CBA-6391-4976-954E-E2513A229253}"/>
              </a:ext>
            </a:extLst>
          </p:cNvPr>
          <p:cNvPicPr>
            <a:picLocks noGrp="1" noChangeAspect="1"/>
          </p:cNvPicPr>
          <p:nvPr>
            <p:ph idx="4294967295"/>
          </p:nvPr>
        </p:nvPicPr>
        <p:blipFill rotWithShape="1">
          <a:blip r:embed="rId2"/>
          <a:srcRect l="23631" t="9772" r="26028" b="8865"/>
          <a:stretch/>
        </p:blipFill>
        <p:spPr>
          <a:xfrm>
            <a:off x="3071664" y="404664"/>
            <a:ext cx="6316662" cy="5740400"/>
          </a:xfrm>
          <a:prstGeom prst="rect">
            <a:avLst/>
          </a:prstGeom>
        </p:spPr>
      </p:pic>
      <p:pic>
        <p:nvPicPr>
          <p:cNvPr id="3"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267189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6" name="Picture 5" descr="Image result for types of blockchain"/>
          <p:cNvPicPr/>
          <p:nvPr/>
        </p:nvPicPr>
        <p:blipFill>
          <a:blip r:embed="rId3">
            <a:extLst>
              <a:ext uri="{28A0092B-C50C-407E-A947-70E740481C1C}">
                <a14:useLocalDpi xmlns:a14="http://schemas.microsoft.com/office/drawing/2010/main" val="0"/>
              </a:ext>
            </a:extLst>
          </a:blip>
          <a:srcRect/>
          <a:stretch>
            <a:fillRect/>
          </a:stretch>
        </p:blipFill>
        <p:spPr bwMode="auto">
          <a:xfrm>
            <a:off x="1576400" y="404295"/>
            <a:ext cx="8409632" cy="6049410"/>
          </a:xfrm>
          <a:prstGeom prst="rect">
            <a:avLst/>
          </a:prstGeom>
          <a:noFill/>
          <a:ln>
            <a:noFill/>
          </a:ln>
        </p:spPr>
      </p:pic>
    </p:spTree>
    <p:extLst>
      <p:ext uri="{BB962C8B-B14F-4D97-AF65-F5344CB8AC3E}">
        <p14:creationId xmlns:p14="http://schemas.microsoft.com/office/powerpoint/2010/main" val="8179219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9B1C93-E679-4A6A-83BF-4EF4F33F661C}"/>
              </a:ext>
            </a:extLst>
          </p:cNvPr>
          <p:cNvSpPr>
            <a:spLocks noGrp="1"/>
          </p:cNvSpPr>
          <p:nvPr>
            <p:ph type="title"/>
          </p:nvPr>
        </p:nvSpPr>
        <p:spPr/>
        <p:txBody>
          <a:bodyPr/>
          <a:lstStyle/>
          <a:p>
            <a:r>
              <a:rPr lang="en-GB" b="1" dirty="0"/>
              <a:t>Withdrawal Pattern</a:t>
            </a:r>
            <a:endParaRPr lang="en-GB" dirty="0"/>
          </a:p>
        </p:txBody>
      </p:sp>
      <p:sp>
        <p:nvSpPr>
          <p:cNvPr id="3" name="Content Placeholder 2">
            <a:extLst>
              <a:ext uri="{FF2B5EF4-FFF2-40B4-BE49-F238E27FC236}">
                <a16:creationId xmlns:a16="http://schemas.microsoft.com/office/drawing/2014/main" xmlns="" id="{D25D223F-AD46-4893-B46E-89860E560779}"/>
              </a:ext>
            </a:extLst>
          </p:cNvPr>
          <p:cNvSpPr>
            <a:spLocks noGrp="1"/>
          </p:cNvSpPr>
          <p:nvPr>
            <p:ph type="body" idx="1"/>
          </p:nvPr>
        </p:nvSpPr>
        <p:spPr/>
        <p:txBody>
          <a:bodyPr>
            <a:normAutofit/>
          </a:bodyPr>
          <a:lstStyle/>
          <a:p>
            <a:pPr>
              <a:buFont typeface="Arial" panose="020B0604020202020204" pitchFamily="34" charset="0"/>
              <a:buChar char="•"/>
            </a:pPr>
            <a:r>
              <a:rPr lang="en-GB" dirty="0"/>
              <a:t>Imagine you sell car tires. All the tires you’ve sold turn out to be faulty in some fashion and you offer a refund to everyone who paid for them. </a:t>
            </a:r>
          </a:p>
          <a:p>
            <a:pPr>
              <a:buFont typeface="Arial" panose="020B0604020202020204" pitchFamily="34" charset="0"/>
              <a:buChar char="•"/>
            </a:pPr>
            <a:r>
              <a:rPr lang="en-GB" dirty="0"/>
              <a:t>Let’s say you keep track of all buyers in a contract and you have a refund function which iterates through your buyers list and sends back the money to each one of them. </a:t>
            </a:r>
          </a:p>
          <a:p>
            <a:pPr>
              <a:buFont typeface="Arial" panose="020B0604020202020204" pitchFamily="34" charset="0"/>
              <a:buChar char="•"/>
            </a:pPr>
            <a:r>
              <a:rPr lang="en-GB" dirty="0"/>
              <a:t>You have a choice - use </a:t>
            </a:r>
            <a:r>
              <a:rPr lang="en-GB" dirty="0" err="1"/>
              <a:t>buyerAddress.transfer</a:t>
            </a:r>
            <a:r>
              <a:rPr lang="en-GB" dirty="0"/>
              <a:t>() or </a:t>
            </a:r>
            <a:r>
              <a:rPr lang="en-GB" dirty="0" err="1"/>
              <a:t>buyerAddress.send</a:t>
            </a:r>
            <a:r>
              <a:rPr lang="en-GB" dirty="0"/>
              <a:t>() . </a:t>
            </a:r>
          </a:p>
          <a:p>
            <a:pPr>
              <a:buFont typeface="Arial" panose="020B0604020202020204" pitchFamily="34" charset="0"/>
              <a:buChar char="•"/>
            </a:pPr>
            <a:r>
              <a:rPr lang="en-GB" dirty="0"/>
              <a:t>The difference between both functions is that transfer() will throw an exception if something goes wrong with the transaction while send() will not throw but simply return a </a:t>
            </a:r>
            <a:r>
              <a:rPr lang="en-GB" dirty="0" err="1"/>
              <a:t>boolean</a:t>
            </a:r>
            <a:r>
              <a:rPr lang="en-GB" dirty="0"/>
              <a:t> false . </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0985237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4A2254-CA21-4F67-AB2D-5AA3E5B9C6EE}"/>
              </a:ext>
            </a:extLst>
          </p:cNvPr>
          <p:cNvSpPr>
            <a:spLocks noGrp="1"/>
          </p:cNvSpPr>
          <p:nvPr>
            <p:ph type="title"/>
          </p:nvPr>
        </p:nvSpPr>
        <p:spPr/>
        <p:txBody>
          <a:bodyPr/>
          <a:lstStyle/>
          <a:p>
            <a:r>
              <a:rPr lang="en-GB" b="1" dirty="0"/>
              <a:t>Withdrawal Pattern</a:t>
            </a:r>
            <a:endParaRPr lang="en-GB" dirty="0"/>
          </a:p>
        </p:txBody>
      </p:sp>
      <p:sp>
        <p:nvSpPr>
          <p:cNvPr id="3" name="Content Placeholder 2">
            <a:extLst>
              <a:ext uri="{FF2B5EF4-FFF2-40B4-BE49-F238E27FC236}">
                <a16:creationId xmlns:a16="http://schemas.microsoft.com/office/drawing/2014/main" xmlns="" id="{967B748F-3207-4EDB-BD17-3D347F615CC7}"/>
              </a:ext>
            </a:extLst>
          </p:cNvPr>
          <p:cNvSpPr>
            <a:spLocks noGrp="1"/>
          </p:cNvSpPr>
          <p:nvPr>
            <p:ph type="body" idx="1"/>
          </p:nvPr>
        </p:nvSpPr>
        <p:spPr/>
        <p:txBody>
          <a:bodyPr/>
          <a:lstStyle/>
          <a:p>
            <a:pPr>
              <a:buFont typeface="Arial" panose="020B0604020202020204" pitchFamily="34" charset="0"/>
              <a:buChar char="•"/>
            </a:pPr>
            <a:r>
              <a:rPr lang="en-GB" dirty="0"/>
              <a:t>Why is this important? </a:t>
            </a:r>
            <a:endParaRPr lang="en-GB" dirty="0" smtClean="0"/>
          </a:p>
          <a:p>
            <a:pPr>
              <a:buFont typeface="Arial" panose="020B0604020202020204" pitchFamily="34" charset="0"/>
              <a:buChar char="•"/>
            </a:pPr>
            <a:r>
              <a:rPr lang="en-GB" dirty="0" smtClean="0"/>
              <a:t>Let’s </a:t>
            </a:r>
            <a:r>
              <a:rPr lang="en-GB" dirty="0"/>
              <a:t>say most buyers are external accounts (i.e. individuals), but some buyers are other contracts (perhaps businesses). Assume that among those buyer contracts there is one contract whose developers made a mistake in its </a:t>
            </a:r>
            <a:r>
              <a:rPr lang="en-GB" dirty="0" err="1"/>
              <a:t>fallback</a:t>
            </a:r>
            <a:r>
              <a:rPr lang="en-GB" dirty="0"/>
              <a:t> function and it throws an exception when invoked (</a:t>
            </a:r>
            <a:r>
              <a:rPr lang="en-GB" dirty="0" err="1"/>
              <a:t>fallback</a:t>
            </a:r>
            <a:r>
              <a:rPr lang="en-GB" dirty="0"/>
              <a:t> functions are default functions in contracts that are invoked if a transaction is sent to the contract without specifying any methods). Now as soon as we invoke </a:t>
            </a:r>
            <a:r>
              <a:rPr lang="en-GB" dirty="0" err="1"/>
              <a:t>contractWithError.transfer</a:t>
            </a:r>
            <a:r>
              <a:rPr lang="en-GB" dirty="0"/>
              <a:t>() in our refund function an exception will be thrown and iteration will be stopped. Therefore, transaction is reverted and none of the buyers gets their refund. They are blocked.</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6579138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870D8E-292D-43F8-A1A7-0DBE2C4E5157}"/>
              </a:ext>
            </a:extLst>
          </p:cNvPr>
          <p:cNvSpPr>
            <a:spLocks noGrp="1"/>
          </p:cNvSpPr>
          <p:nvPr>
            <p:ph type="title"/>
          </p:nvPr>
        </p:nvSpPr>
        <p:spPr/>
        <p:txBody>
          <a:bodyPr/>
          <a:lstStyle/>
          <a:p>
            <a:r>
              <a:rPr lang="en-GB" b="1" dirty="0"/>
              <a:t>Withdrawal Pattern</a:t>
            </a:r>
            <a:endParaRPr lang="en-GB" dirty="0"/>
          </a:p>
        </p:txBody>
      </p:sp>
      <p:sp>
        <p:nvSpPr>
          <p:cNvPr id="3" name="Content Placeholder 2">
            <a:extLst>
              <a:ext uri="{FF2B5EF4-FFF2-40B4-BE49-F238E27FC236}">
                <a16:creationId xmlns:a16="http://schemas.microsoft.com/office/drawing/2014/main" xmlns="" id="{1366A5A4-335C-4A71-B86A-E767178E74F3}"/>
              </a:ext>
            </a:extLst>
          </p:cNvPr>
          <p:cNvSpPr>
            <a:spLocks noGrp="1"/>
          </p:cNvSpPr>
          <p:nvPr>
            <p:ph type="body" idx="1"/>
          </p:nvPr>
        </p:nvSpPr>
        <p:spPr/>
        <p:txBody>
          <a:bodyPr/>
          <a:lstStyle/>
          <a:p>
            <a:pPr>
              <a:buFont typeface="Arial" panose="020B0604020202020204" pitchFamily="34" charset="0"/>
              <a:buChar char="•"/>
            </a:pPr>
            <a:r>
              <a:rPr lang="en-GB" dirty="0"/>
              <a:t>While refunding all buyers in one invocation can be implemented using send() , it is instead better to expose </a:t>
            </a:r>
            <a:r>
              <a:rPr lang="en-GB" dirty="0" err="1"/>
              <a:t>withdrawFunds</a:t>
            </a:r>
            <a:r>
              <a:rPr lang="en-GB" dirty="0"/>
              <a:t>() function which will refund callers on demand, individually. Thus, the erroneous contract will not block the rest of the buyers and will only receive funds when the </a:t>
            </a:r>
            <a:r>
              <a:rPr lang="en-GB" dirty="0" err="1"/>
              <a:t>fallback</a:t>
            </a:r>
            <a:r>
              <a:rPr lang="en-GB" dirty="0"/>
              <a:t> function code is fixed.</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6190250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222BE4BA-7FB9-4BD5-BFEF-BCF938F244DA}"/>
              </a:ext>
            </a:extLst>
          </p:cNvPr>
          <p:cNvPicPr>
            <a:picLocks noGrp="1" noChangeAspect="1"/>
          </p:cNvPicPr>
          <p:nvPr>
            <p:ph idx="4294967295"/>
          </p:nvPr>
        </p:nvPicPr>
        <p:blipFill rotWithShape="1">
          <a:blip r:embed="rId2"/>
          <a:srcRect l="23608" t="23205" r="24947" b="21485"/>
          <a:stretch/>
        </p:blipFill>
        <p:spPr>
          <a:xfrm>
            <a:off x="3092450" y="1613694"/>
            <a:ext cx="6007100" cy="3630612"/>
          </a:xfrm>
          <a:prstGeom prst="rect">
            <a:avLst/>
          </a:prstGeom>
        </p:spPr>
      </p:pic>
      <p:pic>
        <p:nvPicPr>
          <p:cNvPr id="4"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378513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FE7B20-03F7-47E1-ACDE-BB7E31EF0129}"/>
              </a:ext>
            </a:extLst>
          </p:cNvPr>
          <p:cNvSpPr>
            <a:spLocks noGrp="1"/>
          </p:cNvSpPr>
          <p:nvPr>
            <p:ph type="ctrTitle"/>
          </p:nvPr>
        </p:nvSpPr>
        <p:spPr/>
        <p:txBody>
          <a:bodyPr/>
          <a:lstStyle/>
          <a:p>
            <a:r>
              <a:rPr lang="en-GB" dirty="0"/>
              <a:t>Security in Solidity</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596187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2E9418-1A92-47ED-B2A2-4E8169256DBA}"/>
              </a:ext>
            </a:extLst>
          </p:cNvPr>
          <p:cNvSpPr>
            <a:spLocks noGrp="1"/>
          </p:cNvSpPr>
          <p:nvPr>
            <p:ph type="title"/>
          </p:nvPr>
        </p:nvSpPr>
        <p:spPr/>
        <p:txBody>
          <a:bodyPr/>
          <a:lstStyle/>
          <a:p>
            <a:r>
              <a:rPr lang="en-GB" dirty="0"/>
              <a:t>Security attacks types</a:t>
            </a:r>
          </a:p>
        </p:txBody>
      </p:sp>
      <p:sp>
        <p:nvSpPr>
          <p:cNvPr id="3" name="Content Placeholder 2">
            <a:extLst>
              <a:ext uri="{FF2B5EF4-FFF2-40B4-BE49-F238E27FC236}">
                <a16:creationId xmlns:a16="http://schemas.microsoft.com/office/drawing/2014/main" xmlns="" id="{6AEF35DA-CF58-4C44-ABF2-A3EA87DD4DDF}"/>
              </a:ext>
            </a:extLst>
          </p:cNvPr>
          <p:cNvSpPr>
            <a:spLocks noGrp="1"/>
          </p:cNvSpPr>
          <p:nvPr>
            <p:ph type="body" idx="1"/>
          </p:nvPr>
        </p:nvSpPr>
        <p:spPr/>
        <p:txBody>
          <a:bodyPr/>
          <a:lstStyle/>
          <a:p>
            <a:r>
              <a:rPr lang="en-GB" b="1" dirty="0"/>
              <a:t>Overflows &amp; Underflows</a:t>
            </a:r>
          </a:p>
          <a:p>
            <a:r>
              <a:rPr lang="en-GB" b="1" dirty="0" err="1"/>
              <a:t>Delegatecall</a:t>
            </a:r>
            <a:endParaRPr lang="en-GB" b="1" dirty="0"/>
          </a:p>
          <a:p>
            <a:r>
              <a:rPr lang="en-GB" b="1" dirty="0" err="1"/>
              <a:t>Reentrancy</a:t>
            </a:r>
            <a:r>
              <a:rPr lang="en-GB" b="1" dirty="0"/>
              <a:t> (</a:t>
            </a:r>
            <a:r>
              <a:rPr lang="en-GB" b="1" dirty="0" err="1"/>
              <a:t>TheDAO</a:t>
            </a:r>
            <a:r>
              <a:rPr lang="en-GB" b="1" dirty="0"/>
              <a:t> hack)</a:t>
            </a:r>
          </a:p>
          <a:p>
            <a:r>
              <a:rPr lang="en-GB" b="1" dirty="0"/>
              <a:t>Forcing ether to a contract</a:t>
            </a:r>
          </a:p>
          <a:p>
            <a:r>
              <a:rPr lang="en-GB" b="1" dirty="0"/>
              <a:t>Call to the Unknown (</a:t>
            </a:r>
            <a:r>
              <a:rPr lang="en-GB" b="1" dirty="0" err="1"/>
              <a:t>DoS</a:t>
            </a:r>
            <a:r>
              <a:rPr lang="en-GB" b="1" dirty="0"/>
              <a:t> with unexpected revert)</a:t>
            </a:r>
          </a:p>
          <a:p>
            <a:r>
              <a:rPr lang="en-GB" b="1" dirty="0"/>
              <a:t>Short Address Attack</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228291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09AC2D-766C-41F8-842F-97DE8B3A621F}"/>
              </a:ext>
            </a:extLst>
          </p:cNvPr>
          <p:cNvSpPr>
            <a:spLocks noGrp="1"/>
          </p:cNvSpPr>
          <p:nvPr>
            <p:ph type="title"/>
          </p:nvPr>
        </p:nvSpPr>
        <p:spPr/>
        <p:txBody>
          <a:bodyPr/>
          <a:lstStyle/>
          <a:p>
            <a:r>
              <a:rPr lang="en-GB" b="1" dirty="0"/>
              <a:t>Overflows &amp; Underflows</a:t>
            </a:r>
            <a:endParaRPr lang="en-GB" dirty="0"/>
          </a:p>
        </p:txBody>
      </p:sp>
      <p:sp>
        <p:nvSpPr>
          <p:cNvPr id="3" name="Content Placeholder 2">
            <a:extLst>
              <a:ext uri="{FF2B5EF4-FFF2-40B4-BE49-F238E27FC236}">
                <a16:creationId xmlns:a16="http://schemas.microsoft.com/office/drawing/2014/main" xmlns="" id="{B29B9A41-7817-4D9E-AA1F-BE220C05336A}"/>
              </a:ext>
            </a:extLst>
          </p:cNvPr>
          <p:cNvSpPr>
            <a:spLocks noGrp="1"/>
          </p:cNvSpPr>
          <p:nvPr>
            <p:ph type="body" idx="1"/>
          </p:nvPr>
        </p:nvSpPr>
        <p:spPr/>
        <p:txBody>
          <a:bodyPr>
            <a:normAutofit/>
          </a:bodyPr>
          <a:lstStyle/>
          <a:p>
            <a:r>
              <a:rPr lang="en-GB" dirty="0"/>
              <a:t>An overflow is when a number gets incremented above its maximum value. Solidity can handle up to 256 bit numbers (up to </a:t>
            </a:r>
            <a:r>
              <a:rPr lang="en-GB" i="1" dirty="0"/>
              <a:t>2²⁵⁶-1</a:t>
            </a:r>
            <a:r>
              <a:rPr lang="en-GB" dirty="0"/>
              <a:t>), so incrementing by 1 would result into 0.</a:t>
            </a:r>
          </a:p>
          <a:p>
            <a:r>
              <a:rPr lang="en-GB" dirty="0"/>
              <a:t>Likewise, in the inverse case, </a:t>
            </a:r>
            <a:r>
              <a:rPr lang="en-GB" b="1" dirty="0"/>
              <a:t>when the number is unsigned</a:t>
            </a:r>
            <a:r>
              <a:rPr lang="en-GB" dirty="0"/>
              <a:t>, decrementing will underflow the number, resulting in the maximum possible value.</a:t>
            </a:r>
          </a:p>
          <a:p>
            <a:r>
              <a:rPr lang="en-GB" dirty="0"/>
              <a:t>As dangerous as both cases are, the underflow case is the more likely to happen, for example in the case where a token holder has </a:t>
            </a:r>
            <a:r>
              <a:rPr lang="en-GB" b="1" dirty="0"/>
              <a:t>X</a:t>
            </a:r>
            <a:r>
              <a:rPr lang="en-GB" dirty="0"/>
              <a:t> tokens but </a:t>
            </a:r>
            <a:r>
              <a:rPr lang="en-GB" b="1" dirty="0"/>
              <a:t>attempts to spend X+1</a:t>
            </a:r>
            <a:r>
              <a:rPr lang="en-GB" dirty="0"/>
              <a:t>. If the code does not check for it, the attacker might end up being allowed to spend more tokens than he had and have a </a:t>
            </a:r>
            <a:r>
              <a:rPr lang="en-GB" b="1" dirty="0"/>
              <a:t>maxed out balance</a:t>
            </a:r>
            <a:r>
              <a:rPr lang="en-GB" dirty="0"/>
              <a:t>.</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39034026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C2E246-6C40-4864-A388-0A4AA0B3FEDB}"/>
              </a:ext>
            </a:extLst>
          </p:cNvPr>
          <p:cNvSpPr>
            <a:spLocks noGrp="1"/>
          </p:cNvSpPr>
          <p:nvPr>
            <p:ph type="title"/>
          </p:nvPr>
        </p:nvSpPr>
        <p:spPr/>
        <p:txBody>
          <a:bodyPr/>
          <a:lstStyle/>
          <a:p>
            <a:r>
              <a:rPr lang="en-GB" b="1" dirty="0" err="1"/>
              <a:t>Delegatecall</a:t>
            </a:r>
            <a:endParaRPr lang="en-GB" dirty="0"/>
          </a:p>
        </p:txBody>
      </p:sp>
      <p:sp>
        <p:nvSpPr>
          <p:cNvPr id="3" name="Content Placeholder 2">
            <a:extLst>
              <a:ext uri="{FF2B5EF4-FFF2-40B4-BE49-F238E27FC236}">
                <a16:creationId xmlns:a16="http://schemas.microsoft.com/office/drawing/2014/main" xmlns="" id="{1ECA07F2-0AAA-40B8-896E-B03BD1074E03}"/>
              </a:ext>
            </a:extLst>
          </p:cNvPr>
          <p:cNvSpPr>
            <a:spLocks noGrp="1"/>
          </p:cNvSpPr>
          <p:nvPr>
            <p:ph type="body" idx="1"/>
          </p:nvPr>
        </p:nvSpPr>
        <p:spPr/>
        <p:txBody>
          <a:bodyPr>
            <a:normAutofit lnSpcReduction="10000"/>
          </a:bodyPr>
          <a:lstStyle/>
          <a:p>
            <a:r>
              <a:rPr lang="en-GB" dirty="0"/>
              <a:t>It was the Parity wallet hack which cost users about 30 million dollars.</a:t>
            </a:r>
          </a:p>
          <a:p>
            <a:endParaRPr lang="en-GB" dirty="0"/>
          </a:p>
          <a:p>
            <a:endParaRPr lang="en-GB" dirty="0"/>
          </a:p>
          <a:p>
            <a:endParaRPr lang="en-GB" dirty="0"/>
          </a:p>
          <a:p>
            <a:endParaRPr lang="en-GB" dirty="0"/>
          </a:p>
          <a:p>
            <a:endParaRPr lang="en-GB" dirty="0"/>
          </a:p>
          <a:p>
            <a:endParaRPr lang="en-GB" dirty="0"/>
          </a:p>
          <a:p>
            <a:r>
              <a:rPr lang="en-GB" dirty="0"/>
              <a:t>This low-level function has been very useful as it’s the backbone for implementing Libraries and modularizing code. However it opens up the doors to vulnerabilities as essentially your contract is allowing anyone to do whatever they want with their state.</a:t>
            </a:r>
          </a:p>
        </p:txBody>
      </p:sp>
      <p:pic>
        <p:nvPicPr>
          <p:cNvPr id="5" name="Picture 4">
            <a:extLst>
              <a:ext uri="{FF2B5EF4-FFF2-40B4-BE49-F238E27FC236}">
                <a16:creationId xmlns:a16="http://schemas.microsoft.com/office/drawing/2014/main" xmlns="" id="{2588C022-D9F1-496E-8C35-1E8E566F77BD}"/>
              </a:ext>
            </a:extLst>
          </p:cNvPr>
          <p:cNvPicPr>
            <a:picLocks noChangeAspect="1"/>
          </p:cNvPicPr>
          <p:nvPr/>
        </p:nvPicPr>
        <p:blipFill rotWithShape="1">
          <a:blip r:embed="rId2"/>
          <a:srcRect l="23044" t="48322" r="24565" b="19764"/>
          <a:stretch/>
        </p:blipFill>
        <p:spPr>
          <a:xfrm>
            <a:off x="2782955" y="2339313"/>
            <a:ext cx="6387549" cy="2073661"/>
          </a:xfrm>
          <a:prstGeom prst="rect">
            <a:avLst/>
          </a:prstGeom>
        </p:spPr>
      </p:pic>
      <p:pic>
        <p:nvPicPr>
          <p:cNvPr id="6"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1010153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02813F-B7B9-4793-8C09-D548D200AC95}"/>
              </a:ext>
            </a:extLst>
          </p:cNvPr>
          <p:cNvSpPr>
            <a:spLocks noGrp="1"/>
          </p:cNvSpPr>
          <p:nvPr>
            <p:ph type="title"/>
          </p:nvPr>
        </p:nvSpPr>
        <p:spPr/>
        <p:txBody>
          <a:bodyPr/>
          <a:lstStyle/>
          <a:p>
            <a:r>
              <a:rPr lang="en-GB" b="1" dirty="0" err="1"/>
              <a:t>Delegatecall</a:t>
            </a:r>
            <a:endParaRPr lang="en-GB" dirty="0"/>
          </a:p>
        </p:txBody>
      </p:sp>
      <p:sp>
        <p:nvSpPr>
          <p:cNvPr id="3" name="Content Placeholder 2">
            <a:extLst>
              <a:ext uri="{FF2B5EF4-FFF2-40B4-BE49-F238E27FC236}">
                <a16:creationId xmlns:a16="http://schemas.microsoft.com/office/drawing/2014/main" xmlns="" id="{E8772A8D-9E2D-4115-A2F7-2DDF054CD0D4}"/>
              </a:ext>
            </a:extLst>
          </p:cNvPr>
          <p:cNvSpPr>
            <a:spLocks noGrp="1"/>
          </p:cNvSpPr>
          <p:nvPr>
            <p:ph type="body" idx="1"/>
          </p:nvPr>
        </p:nvSpPr>
        <p:spPr/>
        <p:txBody>
          <a:bodyPr/>
          <a:lstStyle/>
          <a:p>
            <a:r>
              <a:rPr lang="en-GB" dirty="0"/>
              <a:t>In the example below, an attacker can call contract Delegate’s public function </a:t>
            </a:r>
            <a:r>
              <a:rPr lang="en-GB" dirty="0" err="1"/>
              <a:t>pwn</a:t>
            </a:r>
            <a:r>
              <a:rPr lang="en-GB" dirty="0"/>
              <a:t> and since the call is in the context of Delegation, they can claim ownership of the contract.</a:t>
            </a:r>
          </a:p>
          <a:p>
            <a:endParaRPr lang="en-GB" dirty="0"/>
          </a:p>
          <a:p>
            <a:endParaRPr lang="en-GB" dirty="0"/>
          </a:p>
        </p:txBody>
      </p:sp>
      <p:pic>
        <p:nvPicPr>
          <p:cNvPr id="6" name="Picture 5">
            <a:extLst>
              <a:ext uri="{FF2B5EF4-FFF2-40B4-BE49-F238E27FC236}">
                <a16:creationId xmlns:a16="http://schemas.microsoft.com/office/drawing/2014/main" xmlns="" id="{9F755B8D-0E3D-424E-BBDC-6A57D6FE1E52}"/>
              </a:ext>
            </a:extLst>
          </p:cNvPr>
          <p:cNvPicPr>
            <a:picLocks noChangeAspect="1"/>
          </p:cNvPicPr>
          <p:nvPr/>
        </p:nvPicPr>
        <p:blipFill rotWithShape="1">
          <a:blip r:embed="rId2"/>
          <a:srcRect l="16413" t="50487" r="47500" b="7708"/>
          <a:stretch/>
        </p:blipFill>
        <p:spPr>
          <a:xfrm>
            <a:off x="3375920" y="3186183"/>
            <a:ext cx="5404643" cy="3336732"/>
          </a:xfrm>
          <a:prstGeom prst="rect">
            <a:avLst/>
          </a:prstGeom>
        </p:spPr>
      </p:pic>
      <p:pic>
        <p:nvPicPr>
          <p:cNvPr id="5"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5254297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4375E22-9ABC-40B3-8F60-06ED69144062}"/>
              </a:ext>
            </a:extLst>
          </p:cNvPr>
          <p:cNvSpPr>
            <a:spLocks noGrp="1"/>
          </p:cNvSpPr>
          <p:nvPr>
            <p:ph type="title"/>
          </p:nvPr>
        </p:nvSpPr>
        <p:spPr/>
        <p:txBody>
          <a:bodyPr/>
          <a:lstStyle/>
          <a:p>
            <a:r>
              <a:rPr lang="en-GB" b="1" dirty="0" err="1"/>
              <a:t>Delegatecall</a:t>
            </a:r>
            <a:endParaRPr lang="en-GB" dirty="0"/>
          </a:p>
        </p:txBody>
      </p:sp>
      <p:sp>
        <p:nvSpPr>
          <p:cNvPr id="3" name="Content Placeholder 2">
            <a:extLst>
              <a:ext uri="{FF2B5EF4-FFF2-40B4-BE49-F238E27FC236}">
                <a16:creationId xmlns:a16="http://schemas.microsoft.com/office/drawing/2014/main" xmlns="" id="{DE4D9BA7-3FD1-4786-925D-128F1D5D2214}"/>
              </a:ext>
            </a:extLst>
          </p:cNvPr>
          <p:cNvSpPr>
            <a:spLocks noGrp="1"/>
          </p:cNvSpPr>
          <p:nvPr>
            <p:ph type="body" idx="1"/>
          </p:nvPr>
        </p:nvSpPr>
        <p:spPr/>
        <p:txBody>
          <a:bodyPr/>
          <a:lstStyle/>
          <a:p>
            <a:r>
              <a:rPr lang="en-GB" dirty="0"/>
              <a:t>The Parity hack involved a combination of both insecure visibility modifiers and misuse of delegate call with </a:t>
            </a:r>
            <a:r>
              <a:rPr lang="en-GB" dirty="0" err="1"/>
              <a:t>abritrary</a:t>
            </a:r>
            <a:r>
              <a:rPr lang="en-GB" dirty="0"/>
              <a:t> data. The vulnerable contract’s function implemented </a:t>
            </a:r>
            <a:r>
              <a:rPr lang="en-GB" dirty="0" err="1"/>
              <a:t>delegatecall</a:t>
            </a:r>
            <a:r>
              <a:rPr lang="en-GB" dirty="0"/>
              <a:t> and a function from another contract that could modify ownership was left public. That allowed an attacker to craft the </a:t>
            </a:r>
            <a:r>
              <a:rPr lang="en-GB" dirty="0" err="1"/>
              <a:t>msg.data</a:t>
            </a:r>
            <a:r>
              <a:rPr lang="en-GB" dirty="0"/>
              <a:t> field to call the vulnerable function. </a:t>
            </a:r>
          </a:p>
          <a:p>
            <a:r>
              <a:rPr lang="en-GB" dirty="0"/>
              <a:t>As for what would be included in the </a:t>
            </a:r>
            <a:r>
              <a:rPr lang="en-GB" dirty="0" err="1"/>
              <a:t>msg.data</a:t>
            </a:r>
            <a:r>
              <a:rPr lang="en-GB" dirty="0"/>
              <a:t> field, that is the signature of the function that you want to call. Signature here means the first 8 bytes of the sha3 (alias for keccak256)hash of the function prototype.</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45748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
        <p:nvSpPr>
          <p:cNvPr id="6" name="Content Placeholder 2"/>
          <p:cNvSpPr txBox="1">
            <a:spLocks/>
          </p:cNvSpPr>
          <p:nvPr/>
        </p:nvSpPr>
        <p:spPr>
          <a:xfrm>
            <a:off x="1415480" y="1916832"/>
            <a:ext cx="4464496" cy="4349080"/>
          </a:xfrm>
          <a:prstGeom prst="rect">
            <a:avLst/>
          </a:prstGeom>
          <a:ln w="38100" cap="flat" cmpd="sng" algn="ctr">
            <a:solidFill>
              <a:schemeClr val="accent3"/>
            </a:solidFill>
            <a:prstDash val="solid"/>
          </a:ln>
        </p:spPr>
        <p:style>
          <a:lnRef idx="2">
            <a:schemeClr val="accent3"/>
          </a:lnRef>
          <a:fillRef idx="1">
            <a:schemeClr val="lt1"/>
          </a:fillRef>
          <a:effectRef idx="0">
            <a:schemeClr val="accent3"/>
          </a:effectRef>
          <a:fontRef idx="minor">
            <a:schemeClr val="dk1"/>
          </a:fontRef>
        </p:style>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pPr marL="109728" indent="0" algn="ctr">
              <a:spcBef>
                <a:spcPts val="0"/>
              </a:spcBef>
              <a:buFont typeface="Calibri"/>
              <a:buNone/>
            </a:pPr>
            <a:r>
              <a:rPr lang="en-GB" sz="2400" b="1" u="sng" dirty="0" smtClean="0"/>
              <a:t>Encrypt and decrypt</a:t>
            </a:r>
          </a:p>
          <a:p>
            <a:pPr marL="109728" indent="0" algn="ctr">
              <a:spcBef>
                <a:spcPts val="0"/>
              </a:spcBef>
              <a:buFont typeface="Calibri"/>
              <a:buNone/>
            </a:pPr>
            <a:endParaRPr lang="en-GB" sz="2400" b="1" dirty="0" smtClean="0"/>
          </a:p>
          <a:p>
            <a:pPr>
              <a:spcBef>
                <a:spcPts val="0"/>
              </a:spcBef>
            </a:pPr>
            <a:r>
              <a:rPr lang="en-GB" sz="1800" dirty="0" smtClean="0"/>
              <a:t>Alice wants to send a message to Bob, and for Bob's eyes only:</a:t>
            </a:r>
          </a:p>
          <a:p>
            <a:pPr>
              <a:spcBef>
                <a:spcPts val="0"/>
              </a:spcBef>
            </a:pPr>
            <a:endParaRPr lang="en-GB" sz="2400" dirty="0" smtClean="0"/>
          </a:p>
          <a:p>
            <a:pPr lvl="1">
              <a:tabLst>
                <a:tab pos="4121150" algn="l"/>
              </a:tabLst>
            </a:pPr>
            <a:r>
              <a:rPr lang="en-GB" dirty="0" smtClean="0">
                <a:solidFill>
                  <a:schemeClr val="accent2"/>
                </a:solidFill>
              </a:rPr>
              <a:t>Bob gives Alice his public key</a:t>
            </a:r>
          </a:p>
          <a:p>
            <a:pPr lvl="1">
              <a:tabLst>
                <a:tab pos="4121150" algn="l"/>
              </a:tabLst>
            </a:pPr>
            <a:r>
              <a:rPr lang="en-GB" dirty="0" smtClean="0">
                <a:solidFill>
                  <a:schemeClr val="accent2"/>
                </a:solidFill>
              </a:rPr>
              <a:t>Alice uses Bob's public key to </a:t>
            </a:r>
          </a:p>
          <a:p>
            <a:pPr marL="571500" lvl="1" indent="0">
              <a:buNone/>
              <a:tabLst>
                <a:tab pos="4121150" algn="l"/>
              </a:tabLst>
            </a:pPr>
            <a:r>
              <a:rPr lang="en-GB" dirty="0" smtClean="0">
                <a:solidFill>
                  <a:schemeClr val="accent2"/>
                </a:solidFill>
              </a:rPr>
              <a:t>       encrypt the message</a:t>
            </a:r>
          </a:p>
          <a:p>
            <a:pPr lvl="1">
              <a:tabLst>
                <a:tab pos="4121150" algn="l"/>
              </a:tabLst>
            </a:pPr>
            <a:r>
              <a:rPr lang="en-GB" dirty="0" smtClean="0">
                <a:solidFill>
                  <a:schemeClr val="accent2"/>
                </a:solidFill>
              </a:rPr>
              <a:t>Alice sends Bob the encrypted message</a:t>
            </a:r>
          </a:p>
          <a:p>
            <a:pPr lvl="1">
              <a:tabLst>
                <a:tab pos="4121150" algn="l"/>
              </a:tabLst>
            </a:pPr>
            <a:r>
              <a:rPr lang="en-GB" dirty="0" smtClean="0">
                <a:solidFill>
                  <a:schemeClr val="accent2"/>
                </a:solidFill>
              </a:rPr>
              <a:t>Bob decrypts the message with his private key</a:t>
            </a:r>
          </a:p>
          <a:p>
            <a:pPr marL="0" indent="0">
              <a:buFont typeface="Calibri"/>
              <a:buNone/>
            </a:pPr>
            <a:endParaRPr lang="en-GB" sz="2400" dirty="0" smtClean="0"/>
          </a:p>
          <a:p>
            <a:endParaRPr lang="en-GB" sz="2200" dirty="0"/>
          </a:p>
        </p:txBody>
      </p:sp>
      <p:sp>
        <p:nvSpPr>
          <p:cNvPr id="7" name="Content Placeholder 2"/>
          <p:cNvSpPr txBox="1">
            <a:spLocks/>
          </p:cNvSpPr>
          <p:nvPr/>
        </p:nvSpPr>
        <p:spPr>
          <a:xfrm>
            <a:off x="6250359" y="1916832"/>
            <a:ext cx="4238129" cy="4349080"/>
          </a:xfrm>
          <a:prstGeom prst="rect">
            <a:avLst/>
          </a:prstGeom>
          <a:ln w="38100"/>
        </p:spPr>
        <p:style>
          <a:lnRef idx="2">
            <a:schemeClr val="accent3"/>
          </a:lnRef>
          <a:fillRef idx="1">
            <a:schemeClr val="lt1"/>
          </a:fillRef>
          <a:effectRef idx="0">
            <a:schemeClr val="accent3"/>
          </a:effectRef>
          <a:fontRef idx="minor">
            <a:schemeClr val="dk1"/>
          </a:fontRef>
        </p:style>
        <p:txBody>
          <a:bodyPr vert="horz">
            <a:normAutofit fontScale="70000" lnSpcReduction="20000"/>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109728" indent="0" algn="ctr">
              <a:lnSpc>
                <a:spcPct val="120000"/>
              </a:lnSpc>
              <a:buNone/>
            </a:pPr>
            <a:r>
              <a:rPr lang="en-GB" sz="3400" b="1" u="sng" dirty="0" smtClean="0">
                <a:latin typeface="Calibri" panose="020F0502020204030204" pitchFamily="34" charset="0"/>
                <a:cs typeface="Calibri" panose="020F0502020204030204" pitchFamily="34" charset="0"/>
              </a:rPr>
              <a:t>Sign </a:t>
            </a:r>
            <a:r>
              <a:rPr lang="en-GB" sz="3400" b="1" u="sng" dirty="0">
                <a:latin typeface="Calibri" panose="020F0502020204030204" pitchFamily="34" charset="0"/>
                <a:cs typeface="Calibri" panose="020F0502020204030204" pitchFamily="34" charset="0"/>
              </a:rPr>
              <a:t>and </a:t>
            </a:r>
            <a:r>
              <a:rPr lang="en-GB" sz="3400" b="1" u="sng" dirty="0" smtClean="0">
                <a:latin typeface="Calibri" panose="020F0502020204030204" pitchFamily="34" charset="0"/>
                <a:cs typeface="Calibri" panose="020F0502020204030204" pitchFamily="34" charset="0"/>
              </a:rPr>
              <a:t>verify</a:t>
            </a:r>
          </a:p>
          <a:p>
            <a:pPr marL="109728" indent="0">
              <a:buNone/>
            </a:pPr>
            <a:endParaRPr lang="en-GB" sz="2900" b="1" dirty="0">
              <a:latin typeface="Calibri" panose="020F0502020204030204" pitchFamily="34" charset="0"/>
              <a:cs typeface="Calibri" panose="020F0502020204030204" pitchFamily="34" charset="0"/>
            </a:endParaRPr>
          </a:p>
          <a:p>
            <a:pPr>
              <a:lnSpc>
                <a:spcPct val="120000"/>
              </a:lnSpc>
            </a:pPr>
            <a:r>
              <a:rPr lang="en-GB" sz="2600" dirty="0">
                <a:latin typeface="Calibri" panose="020F0502020204030204" pitchFamily="34" charset="0"/>
                <a:cs typeface="Calibri" panose="020F0502020204030204" pitchFamily="34" charset="0"/>
              </a:rPr>
              <a:t>Alice wants to make sure that Bob's public announcement is indeed from </a:t>
            </a:r>
            <a:r>
              <a:rPr lang="en-GB" sz="2600" dirty="0" smtClean="0">
                <a:latin typeface="Calibri" panose="020F0502020204030204" pitchFamily="34" charset="0"/>
                <a:cs typeface="Calibri" panose="020F0502020204030204" pitchFamily="34" charset="0"/>
              </a:rPr>
              <a:t>Bob:</a:t>
            </a:r>
          </a:p>
          <a:p>
            <a:pPr>
              <a:lnSpc>
                <a:spcPct val="120000"/>
              </a:lnSpc>
            </a:pPr>
            <a:endParaRPr lang="en-GB" sz="2600" dirty="0" smtClean="0">
              <a:latin typeface="Calibri" panose="020F0502020204030204" pitchFamily="34" charset="0"/>
              <a:cs typeface="Calibri" panose="020F0502020204030204" pitchFamily="34" charset="0"/>
            </a:endParaRPr>
          </a:p>
          <a:p>
            <a:pPr lvl="1">
              <a:lnSpc>
                <a:spcPct val="120000"/>
              </a:lnSpc>
            </a:pPr>
            <a:r>
              <a:rPr lang="en-GB" dirty="0" smtClean="0">
                <a:latin typeface="Calibri" panose="020F0502020204030204" pitchFamily="34" charset="0"/>
                <a:cs typeface="Calibri" panose="020F0502020204030204" pitchFamily="34" charset="0"/>
              </a:rPr>
              <a:t>Bob </a:t>
            </a:r>
            <a:r>
              <a:rPr lang="en-GB" dirty="0">
                <a:latin typeface="Calibri" panose="020F0502020204030204" pitchFamily="34" charset="0"/>
                <a:cs typeface="Calibri" panose="020F0502020204030204" pitchFamily="34" charset="0"/>
              </a:rPr>
              <a:t>gives Alice his public </a:t>
            </a:r>
            <a:r>
              <a:rPr lang="en-GB" dirty="0" smtClean="0">
                <a:latin typeface="Calibri" panose="020F0502020204030204" pitchFamily="34" charset="0"/>
                <a:cs typeface="Calibri" panose="020F0502020204030204" pitchFamily="34" charset="0"/>
              </a:rPr>
              <a:t>key</a:t>
            </a:r>
          </a:p>
          <a:p>
            <a:pPr lvl="1">
              <a:lnSpc>
                <a:spcPct val="120000"/>
              </a:lnSpc>
            </a:pPr>
            <a:r>
              <a:rPr lang="en-GB" dirty="0" smtClean="0">
                <a:latin typeface="Calibri" panose="020F0502020204030204" pitchFamily="34" charset="0"/>
                <a:cs typeface="Calibri" panose="020F0502020204030204" pitchFamily="34" charset="0"/>
              </a:rPr>
              <a:t>Bob </a:t>
            </a:r>
            <a:r>
              <a:rPr lang="en-GB" dirty="0">
                <a:latin typeface="Calibri" panose="020F0502020204030204" pitchFamily="34" charset="0"/>
                <a:cs typeface="Calibri" panose="020F0502020204030204" pitchFamily="34" charset="0"/>
              </a:rPr>
              <a:t>signs his announcement with his private </a:t>
            </a:r>
            <a:r>
              <a:rPr lang="en-GB" dirty="0" smtClean="0">
                <a:latin typeface="Calibri" panose="020F0502020204030204" pitchFamily="34" charset="0"/>
                <a:cs typeface="Calibri" panose="020F0502020204030204" pitchFamily="34" charset="0"/>
              </a:rPr>
              <a:t>key</a:t>
            </a:r>
          </a:p>
          <a:p>
            <a:pPr lvl="1">
              <a:lnSpc>
                <a:spcPct val="120000"/>
              </a:lnSpc>
            </a:pPr>
            <a:r>
              <a:rPr lang="en-GB" dirty="0" smtClean="0">
                <a:latin typeface="Calibri" panose="020F0502020204030204" pitchFamily="34" charset="0"/>
                <a:cs typeface="Calibri" panose="020F0502020204030204" pitchFamily="34" charset="0"/>
              </a:rPr>
              <a:t>Bob </a:t>
            </a:r>
            <a:r>
              <a:rPr lang="en-GB" dirty="0">
                <a:latin typeface="Calibri" panose="020F0502020204030204" pitchFamily="34" charset="0"/>
                <a:cs typeface="Calibri" panose="020F0502020204030204" pitchFamily="34" charset="0"/>
              </a:rPr>
              <a:t>sends Alice his announcement and its </a:t>
            </a:r>
            <a:r>
              <a:rPr lang="en-GB" dirty="0" smtClean="0">
                <a:latin typeface="Calibri" panose="020F0502020204030204" pitchFamily="34" charset="0"/>
                <a:cs typeface="Calibri" panose="020F0502020204030204" pitchFamily="34" charset="0"/>
              </a:rPr>
              <a:t>signature</a:t>
            </a:r>
          </a:p>
          <a:p>
            <a:pPr lvl="1">
              <a:lnSpc>
                <a:spcPct val="120000"/>
              </a:lnSpc>
            </a:pPr>
            <a:r>
              <a:rPr lang="en-GB" dirty="0" smtClean="0">
                <a:latin typeface="Calibri" panose="020F0502020204030204" pitchFamily="34" charset="0"/>
                <a:cs typeface="Calibri" panose="020F0502020204030204" pitchFamily="34" charset="0"/>
              </a:rPr>
              <a:t>Alice </a:t>
            </a:r>
            <a:r>
              <a:rPr lang="en-GB" dirty="0">
                <a:latin typeface="Calibri" panose="020F0502020204030204" pitchFamily="34" charset="0"/>
                <a:cs typeface="Calibri" panose="020F0502020204030204" pitchFamily="34" charset="0"/>
              </a:rPr>
              <a:t>verifies the signature with Bob's public key</a:t>
            </a:r>
          </a:p>
          <a:p>
            <a:pPr marL="0" indent="0">
              <a:buFont typeface="Georgia"/>
              <a:buNone/>
            </a:pPr>
            <a:endParaRPr lang="en-GB" sz="2400" dirty="0" smtClean="0"/>
          </a:p>
          <a:p>
            <a:endParaRPr lang="en-GB" sz="2200" dirty="0"/>
          </a:p>
        </p:txBody>
      </p:sp>
    </p:spTree>
    <p:extLst>
      <p:ext uri="{BB962C8B-B14F-4D97-AF65-F5344CB8AC3E}">
        <p14:creationId xmlns:p14="http://schemas.microsoft.com/office/powerpoint/2010/main" val="28573357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D1844D-026C-4D8C-B8B2-A1F94ED3D00C}"/>
              </a:ext>
            </a:extLst>
          </p:cNvPr>
          <p:cNvSpPr>
            <a:spLocks noGrp="1"/>
          </p:cNvSpPr>
          <p:nvPr>
            <p:ph type="title"/>
          </p:nvPr>
        </p:nvSpPr>
        <p:spPr/>
        <p:txBody>
          <a:bodyPr/>
          <a:lstStyle/>
          <a:p>
            <a:r>
              <a:rPr lang="en-GB" b="1" dirty="0" err="1"/>
              <a:t>Delegatecall</a:t>
            </a:r>
            <a:endParaRPr lang="en-GB" dirty="0"/>
          </a:p>
        </p:txBody>
      </p:sp>
      <p:sp>
        <p:nvSpPr>
          <p:cNvPr id="3" name="Content Placeholder 2">
            <a:extLst>
              <a:ext uri="{FF2B5EF4-FFF2-40B4-BE49-F238E27FC236}">
                <a16:creationId xmlns:a16="http://schemas.microsoft.com/office/drawing/2014/main" xmlns="" id="{DA6B1885-ADA2-40D9-9108-2E53130B9694}"/>
              </a:ext>
            </a:extLst>
          </p:cNvPr>
          <p:cNvSpPr>
            <a:spLocks noGrp="1"/>
          </p:cNvSpPr>
          <p:nvPr>
            <p:ph type="body" idx="1"/>
          </p:nvPr>
        </p:nvSpPr>
        <p:spPr/>
        <p:txBody>
          <a:bodyPr/>
          <a:lstStyle/>
          <a:p>
            <a:r>
              <a:rPr lang="en-GB" dirty="0"/>
              <a:t>In this case:</a:t>
            </a:r>
          </a:p>
          <a:p>
            <a:pPr marL="0" indent="0">
              <a:buNone/>
            </a:pPr>
            <a:r>
              <a:rPr lang="en-GB" dirty="0"/>
              <a:t>	web3.sha3("</a:t>
            </a:r>
            <a:r>
              <a:rPr lang="en-GB" dirty="0" err="1"/>
              <a:t>pwn</a:t>
            </a:r>
            <a:r>
              <a:rPr lang="en-GB" dirty="0"/>
              <a:t>()").slice(0, 10) --&gt; 0xdd365b8b</a:t>
            </a:r>
          </a:p>
          <a:p>
            <a:endParaRPr lang="en-GB" dirty="0"/>
          </a:p>
          <a:p>
            <a:r>
              <a:rPr lang="en-GB" dirty="0"/>
              <a:t>If the function takes an argument, </a:t>
            </a:r>
            <a:r>
              <a:rPr lang="en-GB" dirty="0" err="1"/>
              <a:t>pwn</a:t>
            </a:r>
            <a:r>
              <a:rPr lang="en-GB" dirty="0"/>
              <a:t>(uint256 x):</a:t>
            </a:r>
          </a:p>
          <a:p>
            <a:pPr marL="0" indent="0">
              <a:buNone/>
            </a:pPr>
            <a:r>
              <a:rPr lang="en-GB" dirty="0"/>
              <a:t>	web3.sha3("</a:t>
            </a:r>
            <a:r>
              <a:rPr lang="en-GB" dirty="0" err="1"/>
              <a:t>pwn</a:t>
            </a:r>
            <a:r>
              <a:rPr lang="en-GB" dirty="0"/>
              <a:t>(uint256)").slice(0,10) --&gt; 0x35f4581b</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6536293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A409E4-A71A-4599-BD93-C648B1CA5CFA}"/>
              </a:ext>
            </a:extLst>
          </p:cNvPr>
          <p:cNvSpPr>
            <a:spLocks noGrp="1"/>
          </p:cNvSpPr>
          <p:nvPr>
            <p:ph type="title"/>
          </p:nvPr>
        </p:nvSpPr>
        <p:spPr/>
        <p:txBody>
          <a:bodyPr/>
          <a:lstStyle/>
          <a:p>
            <a:r>
              <a:rPr lang="en-GB" b="1" dirty="0" err="1"/>
              <a:t>Reentrancy</a:t>
            </a:r>
            <a:r>
              <a:rPr lang="en-GB" b="1" dirty="0"/>
              <a:t> (</a:t>
            </a:r>
            <a:r>
              <a:rPr lang="en-GB" b="1" dirty="0" err="1"/>
              <a:t>TheDAO</a:t>
            </a:r>
            <a:r>
              <a:rPr lang="en-GB" b="1" dirty="0"/>
              <a:t> hack)</a:t>
            </a:r>
            <a:endParaRPr lang="en-GB" dirty="0"/>
          </a:p>
        </p:txBody>
      </p:sp>
      <p:sp>
        <p:nvSpPr>
          <p:cNvPr id="3" name="Content Placeholder 2">
            <a:extLst>
              <a:ext uri="{FF2B5EF4-FFF2-40B4-BE49-F238E27FC236}">
                <a16:creationId xmlns:a16="http://schemas.microsoft.com/office/drawing/2014/main" xmlns="" id="{84E1604A-BAF9-4EB6-8D64-1C1A7EBBC348}"/>
              </a:ext>
            </a:extLst>
          </p:cNvPr>
          <p:cNvSpPr>
            <a:spLocks noGrp="1"/>
          </p:cNvSpPr>
          <p:nvPr>
            <p:ph type="body" idx="1"/>
          </p:nvPr>
        </p:nvSpPr>
        <p:spPr/>
        <p:txBody>
          <a:bodyPr/>
          <a:lstStyle/>
          <a:p>
            <a:r>
              <a:rPr lang="en-GB" dirty="0"/>
              <a:t>Solidity’s call function when called with value forwards all the gas it received.</a:t>
            </a:r>
          </a:p>
          <a:p>
            <a:r>
              <a:rPr lang="en-GB" dirty="0"/>
              <a:t> In the next example, the call is made before actually reducing the sender’s balance. </a:t>
            </a:r>
          </a:p>
          <a:p>
            <a:r>
              <a:rPr lang="en-GB" dirty="0"/>
              <a:t>This opened up a vulnerability which known as The DAO hack</a:t>
            </a:r>
          </a:p>
          <a:p>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377253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6F223F81-46ED-48D0-9AEA-7996F3CEA374}"/>
              </a:ext>
            </a:extLst>
          </p:cNvPr>
          <p:cNvPicPr>
            <a:picLocks noGrp="1" noChangeAspect="1"/>
          </p:cNvPicPr>
          <p:nvPr>
            <p:ph idx="4294967295"/>
          </p:nvPr>
        </p:nvPicPr>
        <p:blipFill rotWithShape="1">
          <a:blip r:embed="rId2"/>
          <a:srcRect l="26371" t="14726" r="46233" b="15567"/>
          <a:stretch/>
        </p:blipFill>
        <p:spPr>
          <a:xfrm>
            <a:off x="6096000" y="424656"/>
            <a:ext cx="4200525" cy="6008687"/>
          </a:xfrm>
          <a:prstGeom prst="rect">
            <a:avLst/>
          </a:prstGeom>
        </p:spPr>
      </p:pic>
      <p:pic>
        <p:nvPicPr>
          <p:cNvPr id="5" name="Picture 4">
            <a:extLst>
              <a:ext uri="{FF2B5EF4-FFF2-40B4-BE49-F238E27FC236}">
                <a16:creationId xmlns:a16="http://schemas.microsoft.com/office/drawing/2014/main" xmlns="" id="{9ED78E50-0339-4FFF-8777-F5078739349B}"/>
              </a:ext>
            </a:extLst>
          </p:cNvPr>
          <p:cNvPicPr>
            <a:picLocks noChangeAspect="1"/>
          </p:cNvPicPr>
          <p:nvPr/>
        </p:nvPicPr>
        <p:blipFill rotWithShape="1">
          <a:blip r:embed="rId3"/>
          <a:srcRect l="26630" t="45224" r="42609" b="27108"/>
          <a:stretch/>
        </p:blipFill>
        <p:spPr>
          <a:xfrm>
            <a:off x="911424" y="404664"/>
            <a:ext cx="4979504" cy="2387084"/>
          </a:xfrm>
          <a:prstGeom prst="rect">
            <a:avLst/>
          </a:prstGeom>
        </p:spPr>
      </p:pic>
      <p:pic>
        <p:nvPicPr>
          <p:cNvPr id="6" name="Google Shape;110;p14"/>
          <p:cNvPicPr preferRelativeResize="0"/>
          <p:nvPr/>
        </p:nvPicPr>
        <p:blipFill rotWithShape="1">
          <a:blip r:embed="rId4">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829476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FC334D-32A2-4F79-9CF8-952FE3596618}"/>
              </a:ext>
            </a:extLst>
          </p:cNvPr>
          <p:cNvSpPr>
            <a:spLocks noGrp="1"/>
          </p:cNvSpPr>
          <p:nvPr>
            <p:ph type="title"/>
          </p:nvPr>
        </p:nvSpPr>
        <p:spPr/>
        <p:txBody>
          <a:bodyPr/>
          <a:lstStyle/>
          <a:p>
            <a:r>
              <a:rPr lang="en-GB" b="1" dirty="0"/>
              <a:t>Forcing ether to a contract</a:t>
            </a:r>
            <a:endParaRPr lang="en-GB" dirty="0"/>
          </a:p>
        </p:txBody>
      </p:sp>
      <p:sp>
        <p:nvSpPr>
          <p:cNvPr id="3" name="Content Placeholder 2">
            <a:extLst>
              <a:ext uri="{FF2B5EF4-FFF2-40B4-BE49-F238E27FC236}">
                <a16:creationId xmlns:a16="http://schemas.microsoft.com/office/drawing/2014/main" xmlns="" id="{C723E00E-836E-4352-8E2D-D6AF5935D4F7}"/>
              </a:ext>
            </a:extLst>
          </p:cNvPr>
          <p:cNvSpPr>
            <a:spLocks noGrp="1"/>
          </p:cNvSpPr>
          <p:nvPr>
            <p:ph type="body" idx="1"/>
          </p:nvPr>
        </p:nvSpPr>
        <p:spPr/>
        <p:txBody>
          <a:bodyPr/>
          <a:lstStyle/>
          <a:p>
            <a:r>
              <a:rPr lang="en-GB" dirty="0"/>
              <a:t>Solidity’s </a:t>
            </a:r>
            <a:r>
              <a:rPr lang="en-GB" dirty="0" err="1"/>
              <a:t>selfdestruct</a:t>
            </a:r>
            <a:r>
              <a:rPr lang="en-GB" dirty="0"/>
              <a:t> does two things.</a:t>
            </a:r>
          </a:p>
          <a:p>
            <a:pPr lvl="1"/>
            <a:r>
              <a:rPr lang="en-GB" dirty="0"/>
              <a:t>    It renders the contract useless, effectively deleting the bytecode at that address.</a:t>
            </a:r>
          </a:p>
          <a:p>
            <a:pPr lvl="1"/>
            <a:r>
              <a:rPr lang="en-GB" dirty="0"/>
              <a:t>    It sends all the contract’s funds to a target address.</a:t>
            </a:r>
          </a:p>
          <a:p>
            <a:r>
              <a:rPr lang="en-GB" dirty="0"/>
              <a:t>The special case here, is that if the receiving address is a contract, its </a:t>
            </a:r>
            <a:r>
              <a:rPr lang="en-GB" dirty="0" err="1"/>
              <a:t>fallback</a:t>
            </a:r>
            <a:r>
              <a:rPr lang="en-GB" dirty="0"/>
              <a:t> function does not get executed.</a:t>
            </a:r>
          </a:p>
          <a:p>
            <a:r>
              <a:rPr lang="en-GB" dirty="0"/>
              <a:t>This means that if a contract’s function has a conditional statement that depends on that contract’s balance being below a certain amount, that statement can be potentially bypassed.</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0622831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xmlns="" id="{8FCA1E61-2321-49B4-9D25-1A9654510903}"/>
              </a:ext>
            </a:extLst>
          </p:cNvPr>
          <p:cNvPicPr>
            <a:picLocks noGrp="1" noChangeAspect="1"/>
          </p:cNvPicPr>
          <p:nvPr>
            <p:ph idx="4294967295"/>
          </p:nvPr>
        </p:nvPicPr>
        <p:blipFill rotWithShape="1">
          <a:blip r:embed="rId2"/>
          <a:srcRect l="23706" t="41130" r="48052" b="17089"/>
          <a:stretch/>
        </p:blipFill>
        <p:spPr>
          <a:xfrm>
            <a:off x="3525043" y="1556792"/>
            <a:ext cx="5141913" cy="4054475"/>
          </a:xfrm>
          <a:prstGeom prst="rect">
            <a:avLst/>
          </a:prstGeom>
        </p:spPr>
      </p:pic>
      <p:pic>
        <p:nvPicPr>
          <p:cNvPr id="3" name="Google Shape;110;p14"/>
          <p:cNvPicPr preferRelativeResize="0"/>
          <p:nvPr/>
        </p:nvPicPr>
        <p:blipFill rotWithShape="1">
          <a:blip r:embed="rId3">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5043118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291319C-1EAE-47FE-A025-50FAE918C37B}"/>
              </a:ext>
            </a:extLst>
          </p:cNvPr>
          <p:cNvSpPr>
            <a:spLocks noGrp="1"/>
          </p:cNvSpPr>
          <p:nvPr>
            <p:ph type="title"/>
          </p:nvPr>
        </p:nvSpPr>
        <p:spPr/>
        <p:txBody>
          <a:bodyPr>
            <a:normAutofit/>
          </a:bodyPr>
          <a:lstStyle/>
          <a:p>
            <a:r>
              <a:rPr lang="en-GB" b="1" dirty="0"/>
              <a:t>Call to the Unknown (</a:t>
            </a:r>
            <a:r>
              <a:rPr lang="en-GB" b="1" dirty="0" err="1"/>
              <a:t>DoS</a:t>
            </a:r>
            <a:r>
              <a:rPr lang="en-GB" b="1" dirty="0"/>
              <a:t> with unexpected revert)</a:t>
            </a:r>
            <a:endParaRPr lang="en-GB" dirty="0"/>
          </a:p>
        </p:txBody>
      </p:sp>
      <p:sp>
        <p:nvSpPr>
          <p:cNvPr id="3" name="Content Placeholder 2">
            <a:extLst>
              <a:ext uri="{FF2B5EF4-FFF2-40B4-BE49-F238E27FC236}">
                <a16:creationId xmlns:a16="http://schemas.microsoft.com/office/drawing/2014/main" xmlns="" id="{0E4C2A25-F8A4-4D00-BBBC-111DD41313FE}"/>
              </a:ext>
            </a:extLst>
          </p:cNvPr>
          <p:cNvSpPr>
            <a:spLocks noGrp="1"/>
          </p:cNvSpPr>
          <p:nvPr>
            <p:ph type="body" idx="1"/>
          </p:nvPr>
        </p:nvSpPr>
        <p:spPr/>
        <p:txBody>
          <a:bodyPr>
            <a:normAutofit/>
          </a:bodyPr>
          <a:lstStyle/>
          <a:p>
            <a:r>
              <a:rPr lang="en-GB" dirty="0"/>
              <a:t>In this case, an attacker’s contract could first claim leadership by sending enough ether to the insecure contract. Then, the transactions of another player who would attempt to claim leadership would throw due to line 25 in the above snippet.</a:t>
            </a:r>
          </a:p>
          <a:p>
            <a:r>
              <a:rPr lang="en-GB" dirty="0"/>
              <a:t>Although a simple attack, this causes a permanent denial of service to the contract rendering it useless. This can be found in other </a:t>
            </a:r>
            <a:r>
              <a:rPr lang="en-GB" dirty="0" err="1"/>
              <a:t>ponzi</a:t>
            </a:r>
            <a:r>
              <a:rPr lang="en-GB" dirty="0"/>
              <a:t> scheme contracts that follow the same pattern.</a:t>
            </a:r>
          </a:p>
          <a:p>
            <a:pPr marL="0" indent="0">
              <a:buNone/>
            </a:pP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6613498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a:extLst>
              <a:ext uri="{FF2B5EF4-FFF2-40B4-BE49-F238E27FC236}">
                <a16:creationId xmlns:a16="http://schemas.microsoft.com/office/drawing/2014/main" xmlns="" id="{F8031EF9-5F16-45F0-8F58-8AB2794F31F7}"/>
              </a:ext>
            </a:extLst>
          </p:cNvPr>
          <p:cNvPicPr>
            <a:picLocks noChangeAspect="1"/>
          </p:cNvPicPr>
          <p:nvPr/>
        </p:nvPicPr>
        <p:blipFill rotWithShape="1">
          <a:blip r:embed="rId2"/>
          <a:srcRect l="24031" t="42425" r="27926" b="18307"/>
          <a:stretch/>
        </p:blipFill>
        <p:spPr>
          <a:xfrm>
            <a:off x="838200" y="116095"/>
            <a:ext cx="8677724" cy="3780044"/>
          </a:xfrm>
          <a:prstGeom prst="rect">
            <a:avLst/>
          </a:prstGeom>
        </p:spPr>
      </p:pic>
      <p:pic>
        <p:nvPicPr>
          <p:cNvPr id="5" name="Picture 4">
            <a:extLst>
              <a:ext uri="{FF2B5EF4-FFF2-40B4-BE49-F238E27FC236}">
                <a16:creationId xmlns:a16="http://schemas.microsoft.com/office/drawing/2014/main" xmlns="" id="{09362920-45D7-4DF3-9A0C-AE18996FD79B}"/>
              </a:ext>
            </a:extLst>
          </p:cNvPr>
          <p:cNvPicPr>
            <a:picLocks noChangeAspect="1"/>
          </p:cNvPicPr>
          <p:nvPr/>
        </p:nvPicPr>
        <p:blipFill rotWithShape="1">
          <a:blip r:embed="rId3"/>
          <a:srcRect l="23805" t="50773" r="27826" b="19968"/>
          <a:stretch/>
        </p:blipFill>
        <p:spPr>
          <a:xfrm>
            <a:off x="2478385" y="3896139"/>
            <a:ext cx="8571085" cy="2756452"/>
          </a:xfrm>
          <a:prstGeom prst="rect">
            <a:avLst/>
          </a:prstGeom>
        </p:spPr>
      </p:pic>
      <p:pic>
        <p:nvPicPr>
          <p:cNvPr id="6" name="Google Shape;110;p14"/>
          <p:cNvPicPr preferRelativeResize="0"/>
          <p:nvPr/>
        </p:nvPicPr>
        <p:blipFill rotWithShape="1">
          <a:blip r:embed="rId4">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3974013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BBD9BE-CDB7-41BC-8DF2-BD63D581C89D}"/>
              </a:ext>
            </a:extLst>
          </p:cNvPr>
          <p:cNvSpPr>
            <a:spLocks noGrp="1"/>
          </p:cNvSpPr>
          <p:nvPr>
            <p:ph type="title"/>
          </p:nvPr>
        </p:nvSpPr>
        <p:spPr/>
        <p:txBody>
          <a:bodyPr/>
          <a:lstStyle/>
          <a:p>
            <a:r>
              <a:rPr lang="en-GB" b="1" dirty="0"/>
              <a:t>Short Address Attack</a:t>
            </a:r>
            <a:endParaRPr lang="en-GB" dirty="0"/>
          </a:p>
        </p:txBody>
      </p:sp>
      <p:sp>
        <p:nvSpPr>
          <p:cNvPr id="3" name="Content Placeholder 2">
            <a:extLst>
              <a:ext uri="{FF2B5EF4-FFF2-40B4-BE49-F238E27FC236}">
                <a16:creationId xmlns:a16="http://schemas.microsoft.com/office/drawing/2014/main" xmlns="" id="{6361ABD7-F654-4859-816D-AFBCA7E6555A}"/>
              </a:ext>
            </a:extLst>
          </p:cNvPr>
          <p:cNvSpPr>
            <a:spLocks noGrp="1"/>
          </p:cNvSpPr>
          <p:nvPr>
            <p:ph type="body" idx="1"/>
          </p:nvPr>
        </p:nvSpPr>
        <p:spPr/>
        <p:txBody>
          <a:bodyPr>
            <a:normAutofit/>
          </a:bodyPr>
          <a:lstStyle/>
          <a:p>
            <a:r>
              <a:rPr lang="en-GB" dirty="0"/>
              <a:t>This vulnerability allows an attacker to abuse the transfer function and withdraw a larger amount of ERC20 tokens than he is allowed to.</a:t>
            </a:r>
          </a:p>
          <a:p>
            <a:r>
              <a:rPr lang="en-GB" dirty="0"/>
              <a:t>To explain this bug let’s consider an exchange having a wallet with 10000 tokens and a user with a balance of 32 tokens on that exchange’s wallet. </a:t>
            </a:r>
          </a:p>
          <a:p>
            <a:r>
              <a:rPr lang="en-GB" dirty="0"/>
              <a:t>Let’s also consider that this user’s address is 0x12345600 — notice the trailing zeroes — and that they want to withdraw an amount larger than their balance. </a:t>
            </a:r>
          </a:p>
          <a:p>
            <a:r>
              <a:rPr lang="en-GB" dirty="0"/>
              <a:t>To do that they would go to the exchange and click the token’s withdraw button and input their address without the trailing zeroes</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2799764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4A0105-5B62-479E-9B8F-2EDEDCEA1F6C}"/>
              </a:ext>
            </a:extLst>
          </p:cNvPr>
          <p:cNvSpPr>
            <a:spLocks noGrp="1"/>
          </p:cNvSpPr>
          <p:nvPr>
            <p:ph type="title"/>
          </p:nvPr>
        </p:nvSpPr>
        <p:spPr/>
        <p:txBody>
          <a:bodyPr/>
          <a:lstStyle/>
          <a:p>
            <a:r>
              <a:rPr lang="en-GB" b="1" dirty="0"/>
              <a:t>Short Address Attack</a:t>
            </a:r>
            <a:endParaRPr lang="en-GB" dirty="0"/>
          </a:p>
        </p:txBody>
      </p:sp>
      <p:sp>
        <p:nvSpPr>
          <p:cNvPr id="3" name="Content Placeholder 2">
            <a:extLst>
              <a:ext uri="{FF2B5EF4-FFF2-40B4-BE49-F238E27FC236}">
                <a16:creationId xmlns:a16="http://schemas.microsoft.com/office/drawing/2014/main" xmlns="" id="{24C38B56-6BA2-4ABD-9ADF-7BC8D05D5A7D}"/>
              </a:ext>
            </a:extLst>
          </p:cNvPr>
          <p:cNvSpPr>
            <a:spLocks noGrp="1"/>
          </p:cNvSpPr>
          <p:nvPr>
            <p:ph type="body" idx="1"/>
          </p:nvPr>
        </p:nvSpPr>
        <p:spPr/>
        <p:txBody>
          <a:bodyPr>
            <a:normAutofit/>
          </a:bodyPr>
          <a:lstStyle/>
          <a:p>
            <a:r>
              <a:rPr lang="en-GB" dirty="0"/>
              <a:t>The ERC20’s transfer function is formulated as transfer(address to, uint256 amount). The 3 fields would be as follows:</a:t>
            </a:r>
          </a:p>
          <a:p>
            <a:pPr marL="0" indent="0">
              <a:buNone/>
            </a:pPr>
            <a:endParaRPr lang="en-GB" dirty="0"/>
          </a:p>
          <a:p>
            <a:pPr marL="0" indent="0">
              <a:buNone/>
            </a:pPr>
            <a:r>
              <a:rPr lang="en-GB" dirty="0"/>
              <a:t>sig : a9059cbb = web3.sha3("transfer(address,uint256)").slice(0,10)</a:t>
            </a:r>
          </a:p>
          <a:p>
            <a:pPr marL="0" indent="0">
              <a:buNone/>
            </a:pPr>
            <a:r>
              <a:rPr lang="en-GB" dirty="0"/>
              <a:t>arg1: 123456   = receiving address</a:t>
            </a:r>
          </a:p>
          <a:p>
            <a:pPr marL="0" indent="0">
              <a:buNone/>
            </a:pPr>
            <a:r>
              <a:rPr lang="en-GB" dirty="0"/>
              <a:t>arg2: 00000020  = 32 in </a:t>
            </a:r>
            <a:r>
              <a:rPr lang="en-GB" dirty="0" err="1"/>
              <a:t>hexademical</a:t>
            </a:r>
            <a:r>
              <a:rPr lang="en-GB" dirty="0"/>
              <a:t> (0x20)</a:t>
            </a:r>
          </a:p>
          <a:p>
            <a:pPr marL="0" indent="0">
              <a:buNone/>
            </a:pPr>
            <a:r>
              <a:rPr lang="en-GB" dirty="0"/>
              <a:t>Concatenated: a9059cbb 123456 00000020</a:t>
            </a:r>
          </a:p>
          <a:p>
            <a:pPr marL="0" indent="0">
              <a:buNone/>
            </a:pPr>
            <a:r>
              <a:rPr lang="en-GB" dirty="0"/>
              <a:t>Transaction input data: 0xa9059cbb12345600000020</a:t>
            </a:r>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1185782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90C30E-4935-4DEB-8A40-282845BE8AE4}"/>
              </a:ext>
            </a:extLst>
          </p:cNvPr>
          <p:cNvSpPr>
            <a:spLocks noGrp="1"/>
          </p:cNvSpPr>
          <p:nvPr>
            <p:ph type="title"/>
          </p:nvPr>
        </p:nvSpPr>
        <p:spPr/>
        <p:txBody>
          <a:bodyPr/>
          <a:lstStyle/>
          <a:p>
            <a:r>
              <a:rPr lang="en-GB" b="1" dirty="0"/>
              <a:t>Short Address Attack</a:t>
            </a:r>
            <a:endParaRPr lang="en-GB" dirty="0"/>
          </a:p>
        </p:txBody>
      </p:sp>
      <p:sp>
        <p:nvSpPr>
          <p:cNvPr id="3" name="Content Placeholder 2">
            <a:extLst>
              <a:ext uri="{FF2B5EF4-FFF2-40B4-BE49-F238E27FC236}">
                <a16:creationId xmlns:a16="http://schemas.microsoft.com/office/drawing/2014/main" xmlns="" id="{3BAC9D7E-819C-4706-A57C-5377002DF6FA}"/>
              </a:ext>
            </a:extLst>
          </p:cNvPr>
          <p:cNvSpPr>
            <a:spLocks noGrp="1"/>
          </p:cNvSpPr>
          <p:nvPr>
            <p:ph type="body" idx="1"/>
          </p:nvPr>
        </p:nvSpPr>
        <p:spPr/>
        <p:txBody>
          <a:bodyPr/>
          <a:lstStyle/>
          <a:p>
            <a:r>
              <a:rPr lang="en-GB" dirty="0"/>
              <a:t>Looking closely, the transaction’s length is 2 bytes shorter (4 bytes in the real world with full words). The EVM in this case would pad the transaction with trailing zeroes, resulting in:</a:t>
            </a:r>
          </a:p>
          <a:p>
            <a:pPr marL="0" indent="0">
              <a:buNone/>
            </a:pPr>
            <a:r>
              <a:rPr lang="en-GB" dirty="0"/>
              <a:t>	0xa9059cbb12345600000</a:t>
            </a:r>
            <a:r>
              <a:rPr lang="en-GB" b="1" dirty="0"/>
              <a:t>0</a:t>
            </a:r>
            <a:r>
              <a:rPr lang="en-GB" dirty="0"/>
              <a:t>200</a:t>
            </a:r>
            <a:r>
              <a:rPr lang="en-GB" b="1" dirty="0"/>
              <a:t>0</a:t>
            </a:r>
          </a:p>
          <a:p>
            <a:endParaRPr lang="en-GB" dirty="0"/>
          </a:p>
          <a:p>
            <a:pPr marL="0" indent="0">
              <a:buNone/>
            </a:pPr>
            <a:r>
              <a:rPr lang="en-GB" dirty="0"/>
              <a:t>	// a9059cbb = web3.sha3("transfer(address,uint256)").slice(0,10)</a:t>
            </a:r>
          </a:p>
          <a:p>
            <a:pPr marL="0" indent="0">
              <a:buNone/>
            </a:pPr>
            <a:r>
              <a:rPr lang="en-GB" dirty="0"/>
              <a:t>	// 12345600   = receiving address</a:t>
            </a:r>
          </a:p>
          <a:p>
            <a:pPr marL="0" indent="0">
              <a:buNone/>
            </a:pPr>
            <a:r>
              <a:rPr lang="en-GB" dirty="0"/>
              <a:t>	// 00002000  = 8192 in </a:t>
            </a:r>
            <a:r>
              <a:rPr lang="en-GB" dirty="0" err="1"/>
              <a:t>hexademical</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52984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Cryptography</a:t>
            </a:r>
            <a:endParaRPr lang="en-GB" b="1"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322" y="2204864"/>
            <a:ext cx="929135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8693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90C30E-4935-4DEB-8A40-282845BE8AE4}"/>
              </a:ext>
            </a:extLst>
          </p:cNvPr>
          <p:cNvSpPr>
            <a:spLocks noGrp="1"/>
          </p:cNvSpPr>
          <p:nvPr>
            <p:ph type="title"/>
          </p:nvPr>
        </p:nvSpPr>
        <p:spPr/>
        <p:txBody>
          <a:bodyPr/>
          <a:lstStyle/>
          <a:p>
            <a:r>
              <a:rPr lang="en-GB" b="1" dirty="0" smtClean="0"/>
              <a:t>Testing Smart Contracts</a:t>
            </a:r>
            <a:endParaRPr lang="en-GB" dirty="0"/>
          </a:p>
        </p:txBody>
      </p:sp>
      <p:sp>
        <p:nvSpPr>
          <p:cNvPr id="3" name="Content Placeholder 2">
            <a:extLst>
              <a:ext uri="{FF2B5EF4-FFF2-40B4-BE49-F238E27FC236}">
                <a16:creationId xmlns:a16="http://schemas.microsoft.com/office/drawing/2014/main" xmlns="" id="{3BAC9D7E-819C-4706-A57C-5377002DF6FA}"/>
              </a:ext>
            </a:extLst>
          </p:cNvPr>
          <p:cNvSpPr>
            <a:spLocks noGrp="1"/>
          </p:cNvSpPr>
          <p:nvPr>
            <p:ph type="body" idx="1"/>
          </p:nvPr>
        </p:nvSpPr>
        <p:spPr/>
        <p:txBody>
          <a:bodyPr/>
          <a:lstStyle/>
          <a:p>
            <a:r>
              <a:rPr lang="en-GB" dirty="0" smtClean="0"/>
              <a:t>Demo</a:t>
            </a:r>
            <a:endParaRPr lang="en-GB" dirty="0"/>
          </a:p>
        </p:txBody>
      </p:sp>
      <p:pic>
        <p:nvPicPr>
          <p:cNvPr id="4" name="Google Shape;110;p14"/>
          <p:cNvPicPr preferRelativeResize="0"/>
          <p:nvPr/>
        </p:nvPicPr>
        <p:blipFill rotWithShape="1">
          <a:blip r:embed="rId2">
            <a:alphaModFix/>
          </a:blip>
          <a:srcRect/>
          <a:stretch/>
        </p:blipFill>
        <p:spPr>
          <a:xfrm>
            <a:off x="10617200" y="264160"/>
            <a:ext cx="1473200" cy="1473200"/>
          </a:xfrm>
          <a:prstGeom prst="rect">
            <a:avLst/>
          </a:prstGeom>
          <a:noFill/>
          <a:ln>
            <a:noFill/>
          </a:ln>
        </p:spPr>
      </p:pic>
    </p:spTree>
    <p:extLst>
      <p:ext uri="{BB962C8B-B14F-4D97-AF65-F5344CB8AC3E}">
        <p14:creationId xmlns:p14="http://schemas.microsoft.com/office/powerpoint/2010/main" val="4123089441"/>
      </p:ext>
    </p:extLst>
  </p:cSld>
  <p:clrMapOvr>
    <a:masterClrMapping/>
  </p:clrMapOvr>
</p:sld>
</file>

<file path=ppt/theme/theme1.xml><?xml version="1.0" encoding="utf-8"?>
<a:theme xmlns:a="http://schemas.openxmlformats.org/drawingml/2006/main" name="Rétrospective">
  <a:themeElements>
    <a:clrScheme name="Jaune">
      <a:dk1>
        <a:srgbClr val="000000"/>
      </a:dk1>
      <a:lt1>
        <a:srgbClr val="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7075</TotalTime>
  <Words>3855</Words>
  <Application>Microsoft Office PowerPoint</Application>
  <PresentationFormat>Custom</PresentationFormat>
  <Paragraphs>446</Paragraphs>
  <Slides>90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Bell MT</vt:lpstr>
      <vt:lpstr>Georgia</vt:lpstr>
      <vt:lpstr>Century Gothic</vt:lpstr>
      <vt:lpstr>Rétrospective</vt:lpstr>
      <vt:lpstr>                                       Agilis</vt:lpstr>
      <vt:lpstr>Introduction to Blockchain development  Tutor: Loui Mercieca Date:   Oct 2018  </vt:lpstr>
      <vt:lpstr>Course Material</vt:lpstr>
      <vt:lpstr>Introduction to Blockchain</vt:lpstr>
      <vt:lpstr>What is Blockchain</vt:lpstr>
      <vt:lpstr>What is Blockchain</vt:lpstr>
      <vt:lpstr>PowerPoint Presentation</vt:lpstr>
      <vt:lpstr>Cryptography</vt:lpstr>
      <vt:lpstr>Cryptography</vt:lpstr>
      <vt:lpstr>Cryptography</vt:lpstr>
      <vt:lpstr>Cryptography</vt:lpstr>
      <vt:lpstr>Cryptography</vt:lpstr>
      <vt:lpstr>Cryptography</vt:lpstr>
      <vt:lpstr>Cryptography</vt:lpstr>
      <vt:lpstr>Cryptography</vt:lpstr>
      <vt:lpstr>Cryptography – Merkle Tree</vt:lpstr>
      <vt:lpstr>Cryptography</vt:lpstr>
      <vt:lpstr>Cryptography – Mining</vt:lpstr>
      <vt:lpstr>Cryptography</vt:lpstr>
      <vt:lpstr>Cryptography</vt:lpstr>
      <vt:lpstr>Cryptography</vt:lpstr>
      <vt:lpstr>Introduction to Ethereum</vt:lpstr>
      <vt:lpstr>Ethereum</vt:lpstr>
      <vt:lpstr>Ethereum &amp; Smart Contracts</vt:lpstr>
      <vt:lpstr>Ethereum &amp; Smart Contracts</vt:lpstr>
      <vt:lpstr>PowerPoint Presentation</vt:lpstr>
      <vt:lpstr>Ethereum</vt:lpstr>
      <vt:lpstr>Ethereum</vt:lpstr>
      <vt:lpstr>Ethereum</vt:lpstr>
      <vt:lpstr>Ethereum</vt:lpstr>
      <vt:lpstr>Ethereum</vt:lpstr>
      <vt:lpstr>Ethereum</vt:lpstr>
      <vt:lpstr>Ethereum</vt:lpstr>
      <vt:lpstr>Ethereum</vt:lpstr>
      <vt:lpstr>Ethereum</vt:lpstr>
      <vt:lpstr>Setting the development Environment</vt:lpstr>
      <vt:lpstr>Tools Required </vt:lpstr>
      <vt:lpstr>PowerPoint Presentation</vt:lpstr>
      <vt:lpstr>PowerPoint Presentation</vt:lpstr>
      <vt:lpstr>Installation</vt:lpstr>
      <vt:lpstr>Deploy a Contract </vt:lpstr>
      <vt:lpstr>Simple Contracts</vt:lpstr>
      <vt:lpstr>Solidity</vt:lpstr>
      <vt:lpstr>Solidity</vt:lpstr>
      <vt:lpstr>Solidity Elements</vt:lpstr>
      <vt:lpstr>Solidity Elements</vt:lpstr>
      <vt:lpstr>Types</vt:lpstr>
      <vt:lpstr>Value types</vt:lpstr>
      <vt:lpstr>Enum</vt:lpstr>
      <vt:lpstr>Array value types</vt:lpstr>
      <vt:lpstr>Reference types</vt:lpstr>
      <vt:lpstr>Reference types</vt:lpstr>
      <vt:lpstr>Data location</vt:lpstr>
      <vt:lpstr>State variables</vt:lpstr>
      <vt:lpstr>Functions</vt:lpstr>
      <vt:lpstr>Mapping</vt:lpstr>
      <vt:lpstr>Visibility specifiers</vt:lpstr>
      <vt:lpstr>Design patterns in Solidity</vt:lpstr>
      <vt:lpstr>Design patterns</vt:lpstr>
      <vt:lpstr>Contract Self Destruction</vt:lpstr>
      <vt:lpstr>Contract Self Destruction</vt:lpstr>
      <vt:lpstr>PowerPoint Presentation</vt:lpstr>
      <vt:lpstr>Factory Contract</vt:lpstr>
      <vt:lpstr>Factory Contract</vt:lpstr>
      <vt:lpstr>Factory Contract</vt:lpstr>
      <vt:lpstr>Name Registry</vt:lpstr>
      <vt:lpstr>PowerPoint Presentation</vt:lpstr>
      <vt:lpstr>Mapping Iterator</vt:lpstr>
      <vt:lpstr>PowerPoint Presentation</vt:lpstr>
      <vt:lpstr>Withdrawal Pattern</vt:lpstr>
      <vt:lpstr>Withdrawal Pattern</vt:lpstr>
      <vt:lpstr>Withdrawal Pattern</vt:lpstr>
      <vt:lpstr>PowerPoint Presentation</vt:lpstr>
      <vt:lpstr>Security in Solidity</vt:lpstr>
      <vt:lpstr>Security attacks types</vt:lpstr>
      <vt:lpstr>Overflows &amp; Underflows</vt:lpstr>
      <vt:lpstr>Delegatecall</vt:lpstr>
      <vt:lpstr>Delegatecall</vt:lpstr>
      <vt:lpstr>Delegatecall</vt:lpstr>
      <vt:lpstr>Delegatecall</vt:lpstr>
      <vt:lpstr>Reentrancy (TheDAO hack)</vt:lpstr>
      <vt:lpstr>PowerPoint Presentation</vt:lpstr>
      <vt:lpstr>Forcing ether to a contract</vt:lpstr>
      <vt:lpstr>PowerPoint Presentation</vt:lpstr>
      <vt:lpstr>Call to the Unknown (DoS with unexpected revert)</vt:lpstr>
      <vt:lpstr>PowerPoint Presentation</vt:lpstr>
      <vt:lpstr>Short Address Attack</vt:lpstr>
      <vt:lpstr>Short Address Attack</vt:lpstr>
      <vt:lpstr>Short Address Attack</vt:lpstr>
      <vt:lpstr>Testing Smart Contracts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Agilis</dc:title>
  <dc:creator>Sharlene</dc:creator>
  <cp:lastModifiedBy>Sharlene</cp:lastModifiedBy>
  <cp:revision>21</cp:revision>
  <dcterms:modified xsi:type="dcterms:W3CDTF">2018-10-29T06:51:14Z</dcterms:modified>
</cp:coreProperties>
</file>